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69" r:id="rId2"/>
    <p:sldId id="258" r:id="rId3"/>
    <p:sldId id="276" r:id="rId4"/>
    <p:sldId id="282" r:id="rId5"/>
    <p:sldId id="277" r:id="rId6"/>
    <p:sldId id="287" r:id="rId7"/>
    <p:sldId id="281" r:id="rId8"/>
    <p:sldId id="290" r:id="rId9"/>
    <p:sldId id="284" r:id="rId10"/>
    <p:sldId id="292" r:id="rId11"/>
    <p:sldId id="271" r:id="rId12"/>
    <p:sldId id="289" r:id="rId13"/>
    <p:sldId id="295" r:id="rId14"/>
    <p:sldId id="381" r:id="rId15"/>
    <p:sldId id="325" r:id="rId16"/>
    <p:sldId id="329" r:id="rId17"/>
    <p:sldId id="352" r:id="rId18"/>
    <p:sldId id="353" r:id="rId19"/>
    <p:sldId id="354" r:id="rId20"/>
    <p:sldId id="382" r:id="rId21"/>
    <p:sldId id="322" r:id="rId22"/>
    <p:sldId id="383" r:id="rId23"/>
    <p:sldId id="355" r:id="rId24"/>
    <p:sldId id="388" r:id="rId25"/>
    <p:sldId id="389" r:id="rId26"/>
    <p:sldId id="391" r:id="rId27"/>
    <p:sldId id="319" r:id="rId28"/>
    <p:sldId id="356" r:id="rId29"/>
    <p:sldId id="357" r:id="rId30"/>
    <p:sldId id="387" r:id="rId31"/>
    <p:sldId id="359" r:id="rId32"/>
    <p:sldId id="358" r:id="rId33"/>
    <p:sldId id="363" r:id="rId34"/>
    <p:sldId id="385" r:id="rId35"/>
    <p:sldId id="393" r:id="rId36"/>
    <p:sldId id="376" r:id="rId37"/>
    <p:sldId id="369" r:id="rId38"/>
    <p:sldId id="364" r:id="rId39"/>
    <p:sldId id="312" r:id="rId40"/>
    <p:sldId id="373" r:id="rId41"/>
    <p:sldId id="366" r:id="rId42"/>
    <p:sldId id="367" r:id="rId43"/>
    <p:sldId id="377" r:id="rId44"/>
    <p:sldId id="384" r:id="rId45"/>
    <p:sldId id="370" r:id="rId46"/>
    <p:sldId id="372" r:id="rId47"/>
    <p:sldId id="371" r:id="rId48"/>
    <p:sldId id="374" r:id="rId49"/>
    <p:sldId id="378" r:id="rId50"/>
    <p:sldId id="379" r:id="rId51"/>
    <p:sldId id="392" r:id="rId52"/>
    <p:sldId id="368" r:id="rId53"/>
    <p:sldId id="394" r:id="rId54"/>
    <p:sldId id="395" r:id="rId55"/>
    <p:sldId id="263" r:id="rId5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F29"/>
    <a:srgbClr val="996633"/>
    <a:srgbClr val="663300"/>
    <a:srgbClr val="062734"/>
    <a:srgbClr val="51AEC7"/>
    <a:srgbClr val="E97F8E"/>
    <a:srgbClr val="57C1EB"/>
    <a:srgbClr val="543C00"/>
    <a:srgbClr val="585858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1769" autoAdjust="0"/>
  </p:normalViewPr>
  <p:slideViewPr>
    <p:cSldViewPr>
      <p:cViewPr varScale="1">
        <p:scale>
          <a:sx n="107" d="100"/>
          <a:sy n="107" d="100"/>
        </p:scale>
        <p:origin x="19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53E-2"/>
          <c:y val="0.1966226505915569"/>
          <c:w val="0.89934857562384019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2022г (оценка)</c:v>
                </c:pt>
                <c:pt idx="1">
                  <c:v>2023г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10499</c:v>
                </c:pt>
                <c:pt idx="1">
                  <c:v>9999</c:v>
                </c:pt>
                <c:pt idx="2">
                  <c:v>9499</c:v>
                </c:pt>
                <c:pt idx="3">
                  <c:v>8999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C-49DE-97B0-E1023AE5F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8458632"/>
        <c:axId val="398462552"/>
      </c:barChart>
      <c:catAx>
        <c:axId val="398458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398462552"/>
        <c:crosses val="autoZero"/>
        <c:auto val="1"/>
        <c:lblAlgn val="ctr"/>
        <c:lblOffset val="100"/>
        <c:noMultiLvlLbl val="0"/>
      </c:catAx>
      <c:valAx>
        <c:axId val="398462552"/>
        <c:scaling>
          <c:orientation val="minMax"/>
          <c:min val="1000"/>
        </c:scaling>
        <c:delete val="1"/>
        <c:axPos val="l"/>
        <c:numFmt formatCode="0" sourceLinked="1"/>
        <c:majorTickMark val="out"/>
        <c:minorTickMark val="none"/>
        <c:tickLblPos val="none"/>
        <c:crossAx val="39845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16341394166094E-3"/>
          <c:y val="2.454005110543268E-2"/>
          <c:w val="0.88477103367116172"/>
          <c:h val="0.995367412880050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77000"/>
                    </a:schemeClr>
                  </a:gs>
                  <a:gs pos="100000">
                    <a:schemeClr val="accent3">
                      <a:tint val="77000"/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>
                <a:bevelT w="50800" h="12700" prst="softRound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</a:schemeClr>
                  </a:gs>
                  <a:gs pos="100000">
                    <a:schemeClr val="accent3">
                      <a:shade val="76000"/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>
                <a:bevelT w="50800" h="12700" prst="softRound"/>
              </a:sp3d>
            </c:spPr>
          </c:dPt>
          <c:dLbls>
            <c:dLbl>
              <c:idx val="1"/>
              <c:layout>
                <c:manualLayout>
                  <c:x val="0.19974426709789486"/>
                  <c:y val="-8.457338073547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CD-4279-929B-B81A17B2C39B}"/>
                </c:ext>
                <c:ext xmlns:c15="http://schemas.microsoft.com/office/drawing/2012/chart" uri="{CE6537A1-D6FC-4f65-9D91-7224C49458BB}">
                  <c15:layout>
                    <c:manualLayout>
                      <c:w val="0.30374711451813996"/>
                      <c:h val="0.280568270192200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13.5</c:v>
                </c:pt>
                <c:pt idx="1">
                  <c:v>153.9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CD-4279-929B-B81A17B2C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9677031770157"/>
          <c:y val="1.9907232529718922E-2"/>
          <c:w val="0.88477103367116172"/>
          <c:h val="0.995367412880050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77000"/>
                    </a:schemeClr>
                  </a:gs>
                  <a:gs pos="100000">
                    <a:schemeClr val="accent3">
                      <a:tint val="77000"/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>
                <a:bevelT w="50800" h="12700" prst="softRound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</a:schemeClr>
                  </a:gs>
                  <a:gs pos="100000">
                    <a:schemeClr val="accent3">
                      <a:shade val="76000"/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>
                <a:bevelT w="50800" h="12700" prst="softRound"/>
              </a:sp3d>
            </c:spPr>
          </c:dPt>
          <c:dLbls>
            <c:dLbl>
              <c:idx val="1"/>
              <c:layout>
                <c:manualLayout>
                  <c:x val="0.12791788566702464"/>
                  <c:y val="-7.80846572603044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5393845128317"/>
                      <c:h val="0.2876230418842350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13.5</c:v>
                </c:pt>
                <c:pt idx="1">
                  <c:v>161.80000000000001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17-4942-86ED-1C6ACB4A1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Налоговые доходы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8312773073129907"/>
          <c:y val="0.120198474430800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371028506641153E-2"/>
          <c:y val="8.0872462510151968E-2"/>
          <c:w val="0.96525794298671752"/>
          <c:h val="0.72209410204135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155,6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000" b="1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</c:v>
                </c:pt>
                <c:pt idx="1">
                  <c:v>2022г</c:v>
                </c:pt>
                <c:pt idx="2">
                  <c:v>2023г</c:v>
                </c:pt>
                <c:pt idx="3">
                  <c:v>2024г</c:v>
                </c:pt>
                <c:pt idx="4">
                  <c:v>2025г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151</c:v>
                </c:pt>
                <c:pt idx="1">
                  <c:v>155.6</c:v>
                </c:pt>
                <c:pt idx="2">
                  <c:v>153.9</c:v>
                </c:pt>
                <c:pt idx="3">
                  <c:v>161.80000000000001</c:v>
                </c:pt>
                <c:pt idx="4">
                  <c:v>168.6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06-4013-BF6F-D9B7E3FEE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44994288"/>
        <c:axId val="444990760"/>
      </c:barChart>
      <c:catAx>
        <c:axId val="44499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444990760"/>
        <c:crosses val="autoZero"/>
        <c:auto val="1"/>
        <c:lblAlgn val="ctr"/>
        <c:lblOffset val="100"/>
        <c:noMultiLvlLbl val="0"/>
      </c:catAx>
      <c:valAx>
        <c:axId val="4449907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4499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Неналоговые доходы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9112374921769987"/>
          <c:y val="0.145503416416233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371028506641153E-2"/>
          <c:y val="0.21372364711959521"/>
          <c:w val="0.96525794298671752"/>
          <c:h val="0.58924300863805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3.0406154397184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8B-4439-BED3-09C50DBA74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53049419854318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8B-4439-BED3-09C50DBA74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406154397184821E-3"/>
                  <c:y val="-6.3262354963579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78B-4439-BED3-09C50DBA74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2184631915545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8B-4439-BED3-09C50DBA74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08123087943696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78B-4439-BED3-09C50DBA74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000" b="1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</c:v>
                </c:pt>
                <c:pt idx="1">
                  <c:v>2022г</c:v>
                </c:pt>
                <c:pt idx="2">
                  <c:v>2023г</c:v>
                </c:pt>
                <c:pt idx="3">
                  <c:v>2024г</c:v>
                </c:pt>
                <c:pt idx="4">
                  <c:v>2025г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15.7</c:v>
                </c:pt>
                <c:pt idx="1">
                  <c:v>17.5</c:v>
                </c:pt>
                <c:pt idx="2">
                  <c:v>13.5</c:v>
                </c:pt>
                <c:pt idx="3">
                  <c:v>13.5</c:v>
                </c:pt>
                <c:pt idx="4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8B-4439-BED3-09C50DBA7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44991152"/>
        <c:axId val="444995072"/>
      </c:barChart>
      <c:catAx>
        <c:axId val="44499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444995072"/>
        <c:crosses val="autoZero"/>
        <c:auto val="1"/>
        <c:lblAlgn val="ctr"/>
        <c:lblOffset val="100"/>
        <c:noMultiLvlLbl val="0"/>
      </c:catAx>
      <c:valAx>
        <c:axId val="4449950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4499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71318571440757E-2"/>
          <c:y val="2.2455259600785201E-2"/>
          <c:w val="0.92141150983223008"/>
          <c:h val="0.507788775784172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ожидаемое исполнение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67-4545-BFB5-B975B0F07A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67-4545-BFB5-B975B0F07A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    166,9 млн. руб.</c:v>
                </c:pt>
                <c:pt idx="1">
                  <c:v>Субсидии  204,7 млн. руб.</c:v>
                </c:pt>
                <c:pt idx="2">
                  <c:v>Субвенции 197,6 млн. руб.</c:v>
                </c:pt>
                <c:pt idx="3">
                  <c:v>Иные МБТ  11,5 млн. руб.</c:v>
                </c:pt>
                <c:pt idx="4">
                  <c:v>Прочие         0,6 млн. туб.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166.9</c:v>
                </c:pt>
                <c:pt idx="1">
                  <c:v>204.7</c:v>
                </c:pt>
                <c:pt idx="2">
                  <c:v>197.6</c:v>
                </c:pt>
                <c:pt idx="3">
                  <c:v>11.5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67-4545-BFB5-B975B0F0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05055848495461E-2"/>
          <c:y val="2.3797124393585615E-2"/>
          <c:w val="0.92141150983223008"/>
          <c:h val="0.507788775784172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18-4C45-84AF-E582C705871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18-4C45-84AF-E582C70587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      </c:v>
                </c:pt>
                <c:pt idx="1">
                  <c:v>Субсидии    </c:v>
                </c:pt>
                <c:pt idx="2">
                  <c:v>Субвенции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</c:v>
                </c:pt>
                <c:pt idx="1">
                  <c:v>26.1</c:v>
                </c:pt>
                <c:pt idx="2">
                  <c:v>209.7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8-4C45-84AF-E582C70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71318571440757E-2"/>
          <c:y val="2.4468056789986287E-2"/>
          <c:w val="0.92141150983222964"/>
          <c:h val="0.507788775784172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A-4EEE-89E8-518AD16EF75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5A-4EEE-89E8-518AD16EF7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      </c:v>
                </c:pt>
                <c:pt idx="1">
                  <c:v>Субсидии   </c:v>
                </c:pt>
                <c:pt idx="2">
                  <c:v>Субвенции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186.2</c:v>
                </c:pt>
                <c:pt idx="1">
                  <c:v>19.3</c:v>
                </c:pt>
                <c:pt idx="2">
                  <c:v>218.2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5A-4EEE-89E8-518AD16EF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71318571440757E-2"/>
          <c:y val="2.2455259600785201E-2"/>
          <c:w val="0.92141150983222964"/>
          <c:h val="0.507788775784172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44-431B-8902-3FB32A1D4B3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44-431B-8902-3FB32A1D4B31}"/>
              </c:ext>
            </c:extLst>
          </c:dPt>
          <c:dLbls>
            <c:dLbl>
              <c:idx val="5"/>
              <c:layout>
                <c:manualLayout>
                  <c:x val="7.9062096548659339E-2"/>
                  <c:y val="-6.3492945228307965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     192,0 млн. руб.</c:v>
                </c:pt>
                <c:pt idx="1">
                  <c:v>Субсидии   52,3 млн. руб.</c:v>
                </c:pt>
                <c:pt idx="2">
                  <c:v>Субвенции  199,8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</c:v>
                </c:pt>
                <c:pt idx="1">
                  <c:v>52.3</c:v>
                </c:pt>
                <c:pt idx="2">
                  <c:v>199.8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44-431B-8902-3FB32A1D4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031125305559764"/>
          <c:y val="0"/>
          <c:w val="0.54290763183578994"/>
          <c:h val="0.90220531052105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
(факт)</c:v>
                </c:pt>
                <c:pt idx="1">
                  <c:v>2022 год 
(ожидаемое исполнение)</c:v>
                </c:pt>
                <c:pt idx="2">
                  <c:v>2023 год 
(план)</c:v>
                </c:pt>
                <c:pt idx="3">
                  <c:v>2024 год 
(план)</c:v>
                </c:pt>
                <c:pt idx="4">
                  <c:v>2025 год 
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388.3</c:v>
                </c:pt>
                <c:pt idx="1">
                  <c:v>574.9</c:v>
                </c:pt>
                <c:pt idx="2">
                  <c:v>415.7</c:v>
                </c:pt>
                <c:pt idx="3">
                  <c:v>440.3</c:v>
                </c:pt>
                <c:pt idx="4">
                  <c:v>446.9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9-47F3-ACC3-BA8A8F0F21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contourW="12700" prstMaterial="dkEdge">
                <a:bevelT w="25400" h="38100" prst="convex"/>
                <a:contourClr>
                  <a:schemeClr val="accent3">
                    <a:satMod val="115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
(факт)</c:v>
                </c:pt>
                <c:pt idx="1">
                  <c:v>2022 год 
(ожидаемое исполнение)</c:v>
                </c:pt>
                <c:pt idx="2">
                  <c:v>2023 год 
(план)</c:v>
                </c:pt>
                <c:pt idx="3">
                  <c:v>2024 год 
(план)</c:v>
                </c:pt>
                <c:pt idx="4">
                  <c:v>2025 год 
(план)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163.9</c:v>
                </c:pt>
                <c:pt idx="1">
                  <c:v>175</c:v>
                </c:pt>
                <c:pt idx="2">
                  <c:v>195.8</c:v>
                </c:pt>
                <c:pt idx="3">
                  <c:v>169.8</c:v>
                </c:pt>
                <c:pt idx="4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79-47F3-ACC3-BA8A8F0F2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4996640"/>
        <c:axId val="444989976"/>
      </c:barChart>
      <c:catAx>
        <c:axId val="444996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bg2">
                    <a:lumMod val="75000"/>
                  </a:schemeClr>
                </a:solidFill>
                <a:effectLst/>
                <a:latin typeface="Palatino Linotype" pitchFamily="18" charset="0"/>
              </a:defRPr>
            </a:pPr>
            <a:endParaRPr lang="ru-RU"/>
          </a:p>
        </c:txPr>
        <c:crossAx val="444989976"/>
        <c:crosses val="autoZero"/>
        <c:auto val="1"/>
        <c:lblAlgn val="ctr"/>
        <c:lblOffset val="100"/>
        <c:noMultiLvlLbl val="0"/>
      </c:catAx>
      <c:valAx>
        <c:axId val="44498997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</a:defRPr>
            </a:pPr>
            <a:endParaRPr lang="ru-RU"/>
          </a:p>
        </c:txPr>
        <c:crossAx val="44499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0.19662265059155687"/>
          <c:w val="0.89934857562383885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2022г (оценка)</c:v>
                </c:pt>
                <c:pt idx="1">
                  <c:v>2023г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1900</c:v>
                </c:pt>
                <c:pt idx="1">
                  <c:v>2015.7</c:v>
                </c:pt>
                <c:pt idx="2" formatCode="0.0">
                  <c:v>2138.5</c:v>
                </c:pt>
                <c:pt idx="3">
                  <c:v>2268.6999999999998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C-4A33-ABA9-F3A7E77EB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8463728"/>
        <c:axId val="398462160"/>
      </c:barChart>
      <c:catAx>
        <c:axId val="39846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398462160"/>
        <c:crosses val="autoZero"/>
        <c:auto val="1"/>
        <c:lblAlgn val="ctr"/>
        <c:lblOffset val="100"/>
        <c:noMultiLvlLbl val="0"/>
      </c:catAx>
      <c:valAx>
        <c:axId val="39846216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9846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23607782435156"/>
          <c:y val="2.0289380285305816E-2"/>
          <c:w val="0.41504830690084826"/>
          <c:h val="0.76196609643323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5.1623833789140615E-2"/>
                  <c:y val="1.89547146494572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80-475D-AF05-B41B01B393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"Программные" расходы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98.3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80-475D-AF05-B41B01B3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7481537809432177"/>
          <c:w val="1"/>
          <c:h val="0.17974051046191444"/>
        </c:manualLayout>
      </c:layout>
      <c:overlay val="0"/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5.3624359252242786E-2"/>
          <c:w val="0.89934857562383885"/>
          <c:h val="0.61399469104769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2022г (оценка)</c:v>
                </c:pt>
                <c:pt idx="1">
                  <c:v>2023г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-864.4</c:v>
                </c:pt>
                <c:pt idx="1">
                  <c:v>5935</c:v>
                </c:pt>
                <c:pt idx="2">
                  <c:v>6532</c:v>
                </c:pt>
                <c:pt idx="3">
                  <c:v>7074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56-4267-A382-4AA5F3BE9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8457456"/>
        <c:axId val="398458240"/>
      </c:barChart>
      <c:catAx>
        <c:axId val="39845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98458240"/>
        <c:crosses val="autoZero"/>
        <c:auto val="1"/>
        <c:lblAlgn val="ctr"/>
        <c:lblOffset val="100"/>
        <c:noMultiLvlLbl val="0"/>
      </c:catAx>
      <c:valAx>
        <c:axId val="39845824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9845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0.19662265059155687"/>
          <c:w val="0.89934857562383885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2022г (оценка)</c:v>
                </c:pt>
                <c:pt idx="1">
                  <c:v>2023г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730.1</c:v>
                </c:pt>
                <c:pt idx="1">
                  <c:v>749.7</c:v>
                </c:pt>
                <c:pt idx="2" formatCode="0.0">
                  <c:v>792.8</c:v>
                </c:pt>
                <c:pt idx="3">
                  <c:v>826.2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B-4830-B5F6-502DF3570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8460984"/>
        <c:axId val="398461376"/>
      </c:barChart>
      <c:catAx>
        <c:axId val="398460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398461376"/>
        <c:crosses val="autoZero"/>
        <c:auto val="1"/>
        <c:lblAlgn val="ctr"/>
        <c:lblOffset val="100"/>
        <c:noMultiLvlLbl val="0"/>
      </c:catAx>
      <c:valAx>
        <c:axId val="39846137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98460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4.4686966043536197E-2"/>
          <c:w val="0.89934857562383885"/>
          <c:h val="0.62293208425639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2022г (оценка)</c:v>
                </c:pt>
                <c:pt idx="1">
                  <c:v>2023г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1.139</c:v>
                </c:pt>
                <c:pt idx="1">
                  <c:v>1.06</c:v>
                </c:pt>
                <c:pt idx="2">
                  <c:v>1.0469999999999999</c:v>
                </c:pt>
                <c:pt idx="3">
                  <c:v>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42-4E5C-8711-53F434B6A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61681744"/>
        <c:axId val="253249312"/>
      </c:barChart>
      <c:catAx>
        <c:axId val="36168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53249312"/>
        <c:crosses val="autoZero"/>
        <c:auto val="1"/>
        <c:lblAlgn val="ctr"/>
        <c:lblOffset val="100"/>
        <c:noMultiLvlLbl val="0"/>
      </c:catAx>
      <c:valAx>
        <c:axId val="253249312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36168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0.19662265059155687"/>
          <c:w val="0.89934857562383885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2022г (оценка)</c:v>
                </c:pt>
                <c:pt idx="1">
                  <c:v>2023г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38.700000000000003</c:v>
                </c:pt>
                <c:pt idx="1">
                  <c:v>39.799999999999997</c:v>
                </c:pt>
                <c:pt idx="2">
                  <c:v>41.8</c:v>
                </c:pt>
                <c:pt idx="3">
                  <c:v>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72-46C9-B72A-FABDAC53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8697328"/>
        <c:axId val="398698504"/>
      </c:barChart>
      <c:catAx>
        <c:axId val="39869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50"/>
            </a:pPr>
            <a:endParaRPr lang="ru-RU"/>
          </a:p>
        </c:txPr>
        <c:crossAx val="398698504"/>
        <c:crosses val="autoZero"/>
        <c:auto val="1"/>
        <c:lblAlgn val="ctr"/>
        <c:lblOffset val="100"/>
        <c:noMultiLvlLbl val="0"/>
      </c:catAx>
      <c:valAx>
        <c:axId val="39869850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9869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(ожидаемое исполнение)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754.4</c:v>
                </c:pt>
                <c:pt idx="1">
                  <c:v>611.5</c:v>
                </c:pt>
                <c:pt idx="2" formatCode="General">
                  <c:v>610.1</c:v>
                </c:pt>
                <c:pt idx="3">
                  <c:v>605.9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7A-48D5-BEDD-AC216CAC49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1">
                  <a:satMod val="11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(ожидаемое исполнение)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749.9</c:v>
                </c:pt>
                <c:pt idx="1">
                  <c:v>611.5</c:v>
                </c:pt>
                <c:pt idx="2">
                  <c:v>610.1</c:v>
                </c:pt>
                <c:pt idx="3" formatCode="0.0">
                  <c:v>605.9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7A-48D5-BEDD-AC216CAC49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contourW="12700" prstMaterial="dkEdge">
                <a:bevelT w="25400" h="38100" prst="convex"/>
                <a:contourClr>
                  <a:schemeClr val="accent3">
                    <a:satMod val="11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7A-48D5-BEDD-AC216CAC495F}"/>
              </c:ext>
            </c:extLst>
          </c:dPt>
          <c:dLbls>
            <c:dLbl>
              <c:idx val="0"/>
              <c:layout>
                <c:manualLayout>
                  <c:x val="1.4167010988246065E-3"/>
                  <c:y val="-1.74165960834081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+4,5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7A-48D5-BEDD-AC216CAC49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-1,3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7A-48D5-BEDD-AC216CAC495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4">
                            <a:lumMod val="75000"/>
                          </a:schemeClr>
                        </a:solidFill>
                        <a:latin typeface="Palatino Linotype" pitchFamily="18" charset="0"/>
                      </a:defRPr>
                    </a:pPr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7A-48D5-BEDD-AC216CAC49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4">
                            <a:lumMod val="75000"/>
                          </a:schemeClr>
                        </a:solidFill>
                        <a:latin typeface="Palatino Linotype" pitchFamily="18" charset="0"/>
                      </a:defRPr>
                    </a:pPr>
                    <a:r>
                      <a:rPr lang="en-US" smtClean="0"/>
                      <a:t>3,6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67A-48D5-BEDD-AC216CAC49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(ожидаемое исполнение)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67A-48D5-BEDD-AC216CAC4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696544"/>
        <c:axId val="398698896"/>
      </c:barChart>
      <c:catAx>
        <c:axId val="398696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98698896"/>
        <c:crosses val="autoZero"/>
        <c:auto val="1"/>
        <c:lblAlgn val="ctr"/>
        <c:lblOffset val="100"/>
        <c:noMultiLvlLbl val="0"/>
      </c:catAx>
      <c:valAx>
        <c:axId val="39869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696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806813466458733"/>
          <c:y val="0"/>
          <c:w val="0.54290763183578994"/>
          <c:h val="0.90220531052105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
(факт)</c:v>
                </c:pt>
                <c:pt idx="1">
                  <c:v>2022 год 
(ожидаемое исполнение)</c:v>
                </c:pt>
                <c:pt idx="2">
                  <c:v>2023 год 
(план)</c:v>
                </c:pt>
                <c:pt idx="3">
                  <c:v>2024 год 
(план)</c:v>
                </c:pt>
                <c:pt idx="4">
                  <c:v>2025 год 
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166.8</c:v>
                </c:pt>
                <c:pt idx="1">
                  <c:v>173.1</c:v>
                </c:pt>
                <c:pt idx="2">
                  <c:v>167.4</c:v>
                </c:pt>
                <c:pt idx="3">
                  <c:v>175.3</c:v>
                </c:pt>
                <c:pt idx="4">
                  <c:v>182.1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5F-448C-A57D-6519C467D5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-9.3659106418378015E-3"/>
                  <c:y val="3.2067144054701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5F-448C-A57D-6519C467D5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
(факт)</c:v>
                </c:pt>
                <c:pt idx="1">
                  <c:v>2022 год 
(ожидаемое исполнение)</c:v>
                </c:pt>
                <c:pt idx="2">
                  <c:v>2023 год 
(план)</c:v>
                </c:pt>
                <c:pt idx="3">
                  <c:v>2024 год 
(план)</c:v>
                </c:pt>
                <c:pt idx="4">
                  <c:v>2025 год 
(план)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401.6</c:v>
                </c:pt>
                <c:pt idx="1">
                  <c:v>581.29999999999995</c:v>
                </c:pt>
                <c:pt idx="2">
                  <c:v>444.1</c:v>
                </c:pt>
                <c:pt idx="3">
                  <c:v>434.8</c:v>
                </c:pt>
                <c:pt idx="4">
                  <c:v>423.8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5F-448C-A57D-6519C467D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698112"/>
        <c:axId val="398695760"/>
      </c:barChart>
      <c:catAx>
        <c:axId val="39869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bg2">
                    <a:lumMod val="75000"/>
                  </a:schemeClr>
                </a:solidFill>
                <a:effectLst/>
                <a:latin typeface="Palatino Linotype" pitchFamily="18" charset="0"/>
              </a:defRPr>
            </a:pPr>
            <a:endParaRPr lang="ru-RU"/>
          </a:p>
        </c:txPr>
        <c:crossAx val="398695760"/>
        <c:crosses val="autoZero"/>
        <c:auto val="1"/>
        <c:lblAlgn val="ctr"/>
        <c:lblOffset val="100"/>
        <c:noMultiLvlLbl val="0"/>
      </c:catAx>
      <c:valAx>
        <c:axId val="39869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</a:defRPr>
            </a:pPr>
            <a:endParaRPr lang="ru-RU"/>
          </a:p>
        </c:txPr>
        <c:crossAx val="39869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16341394166128E-3"/>
          <c:y val="2.454005110543268E-2"/>
          <c:w val="0.88477103367116128"/>
          <c:h val="0.995367412880050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77000"/>
                    </a:schemeClr>
                  </a:gs>
                  <a:gs pos="100000">
                    <a:schemeClr val="accent3">
                      <a:tint val="77000"/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>
                <a:bevelT w="50800" h="12700" prst="softRound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</a:schemeClr>
                  </a:gs>
                  <a:gs pos="100000">
                    <a:schemeClr val="accent3">
                      <a:shade val="76000"/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>
                <a:bevelT w="50800" h="12700" prst="softRound"/>
              </a:sp3d>
            </c:spPr>
          </c:dPt>
          <c:dLbls>
            <c:dLbl>
              <c:idx val="1"/>
              <c:layout>
                <c:manualLayout>
                  <c:x val="0.13847946935937183"/>
                  <c:y val="-0.136157093656260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E0-4001-9674-877E13031A73}"/>
                </c:ext>
                <c:ext xmlns:c15="http://schemas.microsoft.com/office/drawing/2012/chart" uri="{CE6537A1-D6FC-4f65-9D91-7224C49458BB}">
                  <c15:layout>
                    <c:manualLayout>
                      <c:w val="0.26455393845128317"/>
                      <c:h val="0.238239640039995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13.5</c:v>
                </c:pt>
                <c:pt idx="1">
                  <c:v>168.6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E0-4001-9674-877E13031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33B78-C92F-4C1E-959F-FC4237DFBEBB}" type="doc">
      <dgm:prSet loTypeId="urn:microsoft.com/office/officeart/2005/8/layout/vList6" loCatId="list" qsTypeId="urn:microsoft.com/office/officeart/2005/8/quickstyle/3d7" qsCatId="3D" csTypeId="urn:microsoft.com/office/officeart/2005/8/colors/accent3_5" csCatId="accent3" phldr="1"/>
      <dgm:spPr/>
    </dgm:pt>
    <dgm:pt modelId="{D8E233F3-6B67-4E5C-903C-986DA5B9E883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на основе базового сценария социально-экономического развития ОКРУГА</a:t>
          </a:r>
          <a:endParaRPr lang="ru-RU" dirty="0"/>
        </a:p>
      </dgm:t>
    </dgm:pt>
    <dgm:pt modelId="{0A05BC27-F96D-41FB-BEF6-52BA0B5C0439}" type="parTrans" cxnId="{664147C3-8110-483E-8233-530D376FFBC7}">
      <dgm:prSet/>
      <dgm:spPr/>
      <dgm:t>
        <a:bodyPr/>
        <a:lstStyle/>
        <a:p>
          <a:endParaRPr lang="ru-RU"/>
        </a:p>
      </dgm:t>
    </dgm:pt>
    <dgm:pt modelId="{0BF8821D-7B4C-41C2-A3CA-DF9CF027ED50}" type="sibTrans" cxnId="{664147C3-8110-483E-8233-530D376FFBC7}">
      <dgm:prSet/>
      <dgm:spPr/>
      <dgm:t>
        <a:bodyPr/>
        <a:lstStyle/>
        <a:p>
          <a:endParaRPr lang="ru-RU"/>
        </a:p>
      </dgm:t>
    </dgm:pt>
    <dgm:pt modelId="{5523777E-A434-4602-A55C-73DA78AA25EF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с учетом изменений федерального, регионального законодательства по доходам, НПА муниципального образования</a:t>
          </a:r>
          <a:endParaRPr lang="ru-RU" dirty="0"/>
        </a:p>
      </dgm:t>
    </dgm:pt>
    <dgm:pt modelId="{B11D7328-294A-4180-906F-0DB126461F1E}" type="parTrans" cxnId="{55E9C2CA-A64B-4AF3-B528-E7583B6BC624}">
      <dgm:prSet/>
      <dgm:spPr/>
      <dgm:t>
        <a:bodyPr/>
        <a:lstStyle/>
        <a:p>
          <a:endParaRPr lang="ru-RU"/>
        </a:p>
      </dgm:t>
    </dgm:pt>
    <dgm:pt modelId="{15069131-C2D2-4EF4-8361-B936D713DF95}" type="sibTrans" cxnId="{55E9C2CA-A64B-4AF3-B528-E7583B6BC624}">
      <dgm:prSet/>
      <dgm:spPr/>
      <dgm:t>
        <a:bodyPr/>
        <a:lstStyle/>
        <a:p>
          <a:endParaRPr lang="ru-RU"/>
        </a:p>
      </dgm:t>
    </dgm:pt>
    <dgm:pt modelId="{AC81139B-F0EE-471E-B77E-50E9A55B7231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с учетом необходимости выполнения условий соглашений с Департаментом Финансов области о выполнении показателей, характеризующих уровень управления муниципальными финансами</a:t>
          </a:r>
          <a:endParaRPr lang="ru-RU" dirty="0"/>
        </a:p>
      </dgm:t>
    </dgm:pt>
    <dgm:pt modelId="{46B22373-0445-4004-82E2-FF8FC970727C}" type="parTrans" cxnId="{31F76F48-C1B3-40A6-840A-2304DB510D4D}">
      <dgm:prSet/>
      <dgm:spPr/>
      <dgm:t>
        <a:bodyPr/>
        <a:lstStyle/>
        <a:p>
          <a:endParaRPr lang="ru-RU"/>
        </a:p>
      </dgm:t>
    </dgm:pt>
    <dgm:pt modelId="{16F61AFB-8369-4340-B7DF-3C2C4C650F32}" type="sibTrans" cxnId="{31F76F48-C1B3-40A6-840A-2304DB510D4D}">
      <dgm:prSet/>
      <dgm:spPr/>
      <dgm:t>
        <a:bodyPr/>
        <a:lstStyle/>
        <a:p>
          <a:endParaRPr lang="ru-RU"/>
        </a:p>
      </dgm:t>
    </dgm:pt>
    <dgm:pt modelId="{1BE5949A-9E20-4739-BF6A-03E8F1F7AA49}" type="pres">
      <dgm:prSet presAssocID="{B2533B78-C92F-4C1E-959F-FC4237DFBEBB}" presName="Name0" presStyleCnt="0">
        <dgm:presLayoutVars>
          <dgm:dir/>
          <dgm:animLvl val="lvl"/>
          <dgm:resizeHandles/>
        </dgm:presLayoutVars>
      </dgm:prSet>
      <dgm:spPr/>
    </dgm:pt>
    <dgm:pt modelId="{E46A9F8A-24AF-4FEB-B548-59A78A537FDE}" type="pres">
      <dgm:prSet presAssocID="{D8E233F3-6B67-4E5C-903C-986DA5B9E883}" presName="linNode" presStyleCnt="0"/>
      <dgm:spPr/>
    </dgm:pt>
    <dgm:pt modelId="{FD2516EF-4AE5-4FA1-8883-19C46ECAAF95}" type="pres">
      <dgm:prSet presAssocID="{D8E233F3-6B67-4E5C-903C-986DA5B9E883}" presName="parentShp" presStyleLbl="node1" presStyleIdx="0" presStyleCnt="3" custScaleX="4157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B189DCE-80FD-43A5-9AC0-5848334A1668}" type="pres">
      <dgm:prSet presAssocID="{D8E233F3-6B67-4E5C-903C-986DA5B9E88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5A6FF-7FE4-48B1-9609-BCE3B4BC52A2}" type="pres">
      <dgm:prSet presAssocID="{0BF8821D-7B4C-41C2-A3CA-DF9CF027ED50}" presName="spacing" presStyleCnt="0"/>
      <dgm:spPr/>
    </dgm:pt>
    <dgm:pt modelId="{12A86F59-0803-4B50-A5BB-7B7C01A5B0FD}" type="pres">
      <dgm:prSet presAssocID="{5523777E-A434-4602-A55C-73DA78AA25EF}" presName="linNode" presStyleCnt="0"/>
      <dgm:spPr/>
    </dgm:pt>
    <dgm:pt modelId="{5A3F8639-F858-4D69-B2C4-4DB5C4468806}" type="pres">
      <dgm:prSet presAssocID="{5523777E-A434-4602-A55C-73DA78AA25EF}" presName="parentShp" presStyleLbl="node1" presStyleIdx="1" presStyleCnt="3" custScaleX="4165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7DC9019-DBEB-4021-9808-3E2973D434AD}" type="pres">
      <dgm:prSet presAssocID="{5523777E-A434-4602-A55C-73DA78AA25EF}" presName="childShp" presStyleLbl="bgAccFollowNode1" presStyleIdx="1" presStyleCnt="3">
        <dgm:presLayoutVars>
          <dgm:bulletEnabled val="1"/>
        </dgm:presLayoutVars>
      </dgm:prSet>
      <dgm:spPr/>
    </dgm:pt>
    <dgm:pt modelId="{B328E528-DEEE-48D7-918A-E79108B3AA3C}" type="pres">
      <dgm:prSet presAssocID="{15069131-C2D2-4EF4-8361-B936D713DF95}" presName="spacing" presStyleCnt="0"/>
      <dgm:spPr/>
    </dgm:pt>
    <dgm:pt modelId="{15C94054-3E2C-41EE-82FB-AD6920E8AC07}" type="pres">
      <dgm:prSet presAssocID="{AC81139B-F0EE-471E-B77E-50E9A55B7231}" presName="linNode" presStyleCnt="0"/>
      <dgm:spPr/>
    </dgm:pt>
    <dgm:pt modelId="{1D7A4108-F981-4B1A-9C9A-A22F97F2DAB6}" type="pres">
      <dgm:prSet presAssocID="{AC81139B-F0EE-471E-B77E-50E9A55B7231}" presName="parentShp" presStyleLbl="node1" presStyleIdx="2" presStyleCnt="3" custScaleX="4157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D48E2E-5785-4207-8D0F-FE04418E32AA}" type="pres">
      <dgm:prSet presAssocID="{AC81139B-F0EE-471E-B77E-50E9A55B7231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ACC523E-63C0-4AAA-B344-58563DA2DEC2}" type="presOf" srcId="{5523777E-A434-4602-A55C-73DA78AA25EF}" destId="{5A3F8639-F858-4D69-B2C4-4DB5C4468806}" srcOrd="0" destOrd="0" presId="urn:microsoft.com/office/officeart/2005/8/layout/vList6"/>
    <dgm:cxn modelId="{39F9EE78-51D3-484F-BEFF-9A3455807C5B}" type="presOf" srcId="{D8E233F3-6B67-4E5C-903C-986DA5B9E883}" destId="{FD2516EF-4AE5-4FA1-8883-19C46ECAAF95}" srcOrd="0" destOrd="0" presId="urn:microsoft.com/office/officeart/2005/8/layout/vList6"/>
    <dgm:cxn modelId="{664147C3-8110-483E-8233-530D376FFBC7}" srcId="{B2533B78-C92F-4C1E-959F-FC4237DFBEBB}" destId="{D8E233F3-6B67-4E5C-903C-986DA5B9E883}" srcOrd="0" destOrd="0" parTransId="{0A05BC27-F96D-41FB-BEF6-52BA0B5C0439}" sibTransId="{0BF8821D-7B4C-41C2-A3CA-DF9CF027ED50}"/>
    <dgm:cxn modelId="{95EA000D-4F2F-4D61-B4DC-6843144741F9}" type="presOf" srcId="{B2533B78-C92F-4C1E-959F-FC4237DFBEBB}" destId="{1BE5949A-9E20-4739-BF6A-03E8F1F7AA49}" srcOrd="0" destOrd="0" presId="urn:microsoft.com/office/officeart/2005/8/layout/vList6"/>
    <dgm:cxn modelId="{31F76F48-C1B3-40A6-840A-2304DB510D4D}" srcId="{B2533B78-C92F-4C1E-959F-FC4237DFBEBB}" destId="{AC81139B-F0EE-471E-B77E-50E9A55B7231}" srcOrd="2" destOrd="0" parTransId="{46B22373-0445-4004-82E2-FF8FC970727C}" sibTransId="{16F61AFB-8369-4340-B7DF-3C2C4C650F32}"/>
    <dgm:cxn modelId="{55E9C2CA-A64B-4AF3-B528-E7583B6BC624}" srcId="{B2533B78-C92F-4C1E-959F-FC4237DFBEBB}" destId="{5523777E-A434-4602-A55C-73DA78AA25EF}" srcOrd="1" destOrd="0" parTransId="{B11D7328-294A-4180-906F-0DB126461F1E}" sibTransId="{15069131-C2D2-4EF4-8361-B936D713DF95}"/>
    <dgm:cxn modelId="{4E011F46-ED4A-4C39-ACC4-4907D07C067A}" type="presOf" srcId="{AC81139B-F0EE-471E-B77E-50E9A55B7231}" destId="{1D7A4108-F981-4B1A-9C9A-A22F97F2DAB6}" srcOrd="0" destOrd="0" presId="urn:microsoft.com/office/officeart/2005/8/layout/vList6"/>
    <dgm:cxn modelId="{780FB7AF-8EF0-4316-B51B-A04784B8F771}" type="presParOf" srcId="{1BE5949A-9E20-4739-BF6A-03E8F1F7AA49}" destId="{E46A9F8A-24AF-4FEB-B548-59A78A537FDE}" srcOrd="0" destOrd="0" presId="urn:microsoft.com/office/officeart/2005/8/layout/vList6"/>
    <dgm:cxn modelId="{D8F279AE-1D6D-49E0-8665-56AD3FA82C53}" type="presParOf" srcId="{E46A9F8A-24AF-4FEB-B548-59A78A537FDE}" destId="{FD2516EF-4AE5-4FA1-8883-19C46ECAAF95}" srcOrd="0" destOrd="0" presId="urn:microsoft.com/office/officeart/2005/8/layout/vList6"/>
    <dgm:cxn modelId="{D14EEE23-98C2-4890-B98C-B1FF653EC3B3}" type="presParOf" srcId="{E46A9F8A-24AF-4FEB-B548-59A78A537FDE}" destId="{3B189DCE-80FD-43A5-9AC0-5848334A1668}" srcOrd="1" destOrd="0" presId="urn:microsoft.com/office/officeart/2005/8/layout/vList6"/>
    <dgm:cxn modelId="{693BFE1C-B25E-4085-B4C1-C8BE54CF3C6A}" type="presParOf" srcId="{1BE5949A-9E20-4739-BF6A-03E8F1F7AA49}" destId="{7805A6FF-7FE4-48B1-9609-BCE3B4BC52A2}" srcOrd="1" destOrd="0" presId="urn:microsoft.com/office/officeart/2005/8/layout/vList6"/>
    <dgm:cxn modelId="{85A3D50D-2B4D-4C78-B981-9FACBA39E884}" type="presParOf" srcId="{1BE5949A-9E20-4739-BF6A-03E8F1F7AA49}" destId="{12A86F59-0803-4B50-A5BB-7B7C01A5B0FD}" srcOrd="2" destOrd="0" presId="urn:microsoft.com/office/officeart/2005/8/layout/vList6"/>
    <dgm:cxn modelId="{1B2256FD-CBA1-4321-96D4-2DA4EB3C7A9F}" type="presParOf" srcId="{12A86F59-0803-4B50-A5BB-7B7C01A5B0FD}" destId="{5A3F8639-F858-4D69-B2C4-4DB5C4468806}" srcOrd="0" destOrd="0" presId="urn:microsoft.com/office/officeart/2005/8/layout/vList6"/>
    <dgm:cxn modelId="{E9275E0E-3420-4CF8-8233-5DA8FA76799D}" type="presParOf" srcId="{12A86F59-0803-4B50-A5BB-7B7C01A5B0FD}" destId="{27DC9019-DBEB-4021-9808-3E2973D434AD}" srcOrd="1" destOrd="0" presId="urn:microsoft.com/office/officeart/2005/8/layout/vList6"/>
    <dgm:cxn modelId="{650AAE89-0CEC-4B4F-94EB-14B52ABEFDA3}" type="presParOf" srcId="{1BE5949A-9E20-4739-BF6A-03E8F1F7AA49}" destId="{B328E528-DEEE-48D7-918A-E79108B3AA3C}" srcOrd="3" destOrd="0" presId="urn:microsoft.com/office/officeart/2005/8/layout/vList6"/>
    <dgm:cxn modelId="{E1C253BB-B960-4CF4-AF4F-BD525C93A5C1}" type="presParOf" srcId="{1BE5949A-9E20-4739-BF6A-03E8F1F7AA49}" destId="{15C94054-3E2C-41EE-82FB-AD6920E8AC07}" srcOrd="4" destOrd="0" presId="urn:microsoft.com/office/officeart/2005/8/layout/vList6"/>
    <dgm:cxn modelId="{83F3758C-94D9-4B3A-B85E-AB5E4DCF282F}" type="presParOf" srcId="{15C94054-3E2C-41EE-82FB-AD6920E8AC07}" destId="{1D7A4108-F981-4B1A-9C9A-A22F97F2DAB6}" srcOrd="0" destOrd="0" presId="urn:microsoft.com/office/officeart/2005/8/layout/vList6"/>
    <dgm:cxn modelId="{28AF4A55-70DC-4674-937D-490467D6AFE5}" type="presParOf" srcId="{15C94054-3E2C-41EE-82FB-AD6920E8AC07}" destId="{F8D48E2E-5785-4207-8D0F-FE04418E32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26949-5C76-4763-8C70-53C88EC479C4}" type="doc">
      <dgm:prSet loTypeId="urn:microsoft.com/office/officeart/2005/8/layout/default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4E531E-2628-4795-AB90-CAB41A716659}">
      <dgm:prSet phldrT="[Текст]" custT="1"/>
      <dgm:spPr/>
      <dgm:t>
        <a:bodyPr/>
        <a:lstStyle/>
        <a:p>
          <a:r>
            <a:rPr lang="ru-RU" sz="2000" dirty="0" smtClean="0">
              <a:effectLst/>
              <a:latin typeface="Palatino Linotype" pitchFamily="18" charset="0"/>
            </a:rPr>
            <a:t>Налоговые и неналоговые доходы</a:t>
          </a:r>
          <a:endParaRPr lang="ru-RU" sz="2000" dirty="0">
            <a:effectLst/>
            <a:latin typeface="Palatino Linotype" pitchFamily="18" charset="0"/>
          </a:endParaRPr>
        </a:p>
      </dgm:t>
    </dgm:pt>
    <dgm:pt modelId="{B45F79D1-CB2C-4098-9801-8659E711873F}" type="parTrans" cxnId="{EA46EAFA-E0DB-498F-B1EB-3C973FE5BDF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E7DB10A2-8DC5-42D2-A6E7-EE2652790C74}" type="sibTrans" cxnId="{EA46EAFA-E0DB-498F-B1EB-3C973FE5BDF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28EDE439-9ADC-4203-8092-FBBBB37B4081}">
      <dgm:prSet phldrT="[Текст]" custT="1"/>
      <dgm:spPr/>
      <dgm:t>
        <a:bodyPr/>
        <a:lstStyle/>
        <a:p>
          <a:r>
            <a:rPr lang="ru-RU" sz="2000" dirty="0" smtClean="0">
              <a:effectLst/>
              <a:latin typeface="Palatino Linotype" pitchFamily="18" charset="0"/>
            </a:rPr>
            <a:t>Безвозмездные поступления</a:t>
          </a:r>
          <a:endParaRPr lang="ru-RU" sz="2000" dirty="0">
            <a:effectLst/>
            <a:latin typeface="Palatino Linotype" pitchFamily="18" charset="0"/>
          </a:endParaRPr>
        </a:p>
      </dgm:t>
    </dgm:pt>
    <dgm:pt modelId="{E3C259B6-9140-4416-8E4D-C16C9A28983A}" type="parTrans" cxnId="{1616C42C-8197-4E71-AF86-609C83352A80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4038DC08-AAB7-4088-9C73-25845F393D16}" type="sibTrans" cxnId="{1616C42C-8197-4E71-AF86-609C83352A80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4BB83352-C9C6-4960-920E-A735BAFCE5EC}" type="pres">
      <dgm:prSet presAssocID="{4A926949-5C76-4763-8C70-53C88EC479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5748B-1E2D-4698-B111-8DD5CE20B325}" type="pres">
      <dgm:prSet presAssocID="{854E531E-2628-4795-AB90-CAB41A7166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E9E4-F7BE-4B05-87AA-51CD08BB4C56}" type="pres">
      <dgm:prSet presAssocID="{E7DB10A2-8DC5-42D2-A6E7-EE2652790C74}" presName="sibTrans" presStyleCnt="0"/>
      <dgm:spPr/>
    </dgm:pt>
    <dgm:pt modelId="{9BBA08F1-48DE-4B1E-A3C8-D1A6F3F4547B}" type="pres">
      <dgm:prSet presAssocID="{28EDE439-9ADC-4203-8092-FBBBB37B408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DABA5-7769-4BB5-88EF-376320B7D484}" type="presOf" srcId="{854E531E-2628-4795-AB90-CAB41A716659}" destId="{8635748B-1E2D-4698-B111-8DD5CE20B325}" srcOrd="0" destOrd="0" presId="urn:microsoft.com/office/officeart/2005/8/layout/default#1"/>
    <dgm:cxn modelId="{644DB9B1-2821-4E7C-9CCC-045BE222DB2F}" type="presOf" srcId="{4A926949-5C76-4763-8C70-53C88EC479C4}" destId="{4BB83352-C9C6-4960-920E-A735BAFCE5EC}" srcOrd="0" destOrd="0" presId="urn:microsoft.com/office/officeart/2005/8/layout/default#1"/>
    <dgm:cxn modelId="{729B2663-9055-4860-AC6E-9C9ABA814E4D}" type="presOf" srcId="{28EDE439-9ADC-4203-8092-FBBBB37B4081}" destId="{9BBA08F1-48DE-4B1E-A3C8-D1A6F3F4547B}" srcOrd="0" destOrd="0" presId="urn:microsoft.com/office/officeart/2005/8/layout/default#1"/>
    <dgm:cxn modelId="{1616C42C-8197-4E71-AF86-609C83352A80}" srcId="{4A926949-5C76-4763-8C70-53C88EC479C4}" destId="{28EDE439-9ADC-4203-8092-FBBBB37B4081}" srcOrd="1" destOrd="0" parTransId="{E3C259B6-9140-4416-8E4D-C16C9A28983A}" sibTransId="{4038DC08-AAB7-4088-9C73-25845F393D16}"/>
    <dgm:cxn modelId="{EA46EAFA-E0DB-498F-B1EB-3C973FE5BDFB}" srcId="{4A926949-5C76-4763-8C70-53C88EC479C4}" destId="{854E531E-2628-4795-AB90-CAB41A716659}" srcOrd="0" destOrd="0" parTransId="{B45F79D1-CB2C-4098-9801-8659E711873F}" sibTransId="{E7DB10A2-8DC5-42D2-A6E7-EE2652790C74}"/>
    <dgm:cxn modelId="{FEABB277-A8DE-4349-8D86-607B0B83D222}" type="presParOf" srcId="{4BB83352-C9C6-4960-920E-A735BAFCE5EC}" destId="{8635748B-1E2D-4698-B111-8DD5CE20B325}" srcOrd="0" destOrd="0" presId="urn:microsoft.com/office/officeart/2005/8/layout/default#1"/>
    <dgm:cxn modelId="{728CABA7-03C1-4FD3-9A1D-3C9290B0A3ED}" type="presParOf" srcId="{4BB83352-C9C6-4960-920E-A735BAFCE5EC}" destId="{A755E9E4-F7BE-4B05-87AA-51CD08BB4C56}" srcOrd="1" destOrd="0" presId="urn:microsoft.com/office/officeart/2005/8/layout/default#1"/>
    <dgm:cxn modelId="{8E174224-8C4C-4F56-A882-671712ECF7D4}" type="presParOf" srcId="{4BB83352-C9C6-4960-920E-A735BAFCE5EC}" destId="{9BBA08F1-48DE-4B1E-A3C8-D1A6F3F4547B}" srcOrd="2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26949-5C76-4763-8C70-53C88EC479C4}" type="doc">
      <dgm:prSet loTypeId="urn:microsoft.com/office/officeart/2005/8/layout/default#3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54E531E-2628-4795-AB90-CAB41A716659}">
      <dgm:prSet phldrT="[Текст]" custT="1"/>
      <dgm:spPr/>
      <dgm:t>
        <a:bodyPr/>
        <a:lstStyle/>
        <a:p>
          <a:r>
            <a:rPr lang="ru-RU" sz="16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rPr>
            <a:t>Социальная направленность расходов </a:t>
          </a:r>
        </a:p>
        <a:p>
          <a:r>
            <a:rPr lang="ru-RU" sz="1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rPr>
            <a:t>(например: образование, социальная защита, культура)</a:t>
          </a:r>
          <a:endParaRPr lang="ru-RU" sz="14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itchFamily="18" charset="0"/>
          </a:endParaRPr>
        </a:p>
      </dgm:t>
    </dgm:pt>
    <dgm:pt modelId="{B45F79D1-CB2C-4098-9801-8659E711873F}" type="parTrans" cxnId="{EA46EAFA-E0DB-498F-B1EB-3C973FE5BDFB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  <a:effectLst/>
          </a:endParaRPr>
        </a:p>
      </dgm:t>
    </dgm:pt>
    <dgm:pt modelId="{E7DB10A2-8DC5-42D2-A6E7-EE2652790C74}" type="sibTrans" cxnId="{EA46EAFA-E0DB-498F-B1EB-3C973FE5BDFB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  <a:effectLst/>
          </a:endParaRPr>
        </a:p>
      </dgm:t>
    </dgm:pt>
    <dgm:pt modelId="{28EDE439-9ADC-4203-8092-FBBBB37B4081}">
      <dgm:prSet phldrT="[Текст]" custT="1"/>
      <dgm:spPr/>
      <dgm:t>
        <a:bodyPr/>
        <a:lstStyle/>
        <a:p>
          <a:r>
            <a:rPr lang="ru-RU" sz="16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rPr>
            <a:t>Другие</a:t>
          </a:r>
          <a:r>
            <a:rPr lang="ru-RU" sz="1600" b="1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rPr>
            <a:t> категории расходов </a:t>
          </a:r>
        </a:p>
        <a:p>
          <a:r>
            <a:rPr lang="ru-RU" sz="140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rPr>
            <a:t>(например: ЖКХ, охрана окружающей среды, общегосударственные вопросы, дорожное хозяйство)</a:t>
          </a:r>
          <a:endParaRPr lang="ru-RU" sz="14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itchFamily="18" charset="0"/>
          </a:endParaRPr>
        </a:p>
      </dgm:t>
    </dgm:pt>
    <dgm:pt modelId="{E3C259B6-9140-4416-8E4D-C16C9A28983A}" type="parTrans" cxnId="{1616C42C-8197-4E71-AF86-609C83352A80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  <a:effectLst/>
          </a:endParaRPr>
        </a:p>
      </dgm:t>
    </dgm:pt>
    <dgm:pt modelId="{4038DC08-AAB7-4088-9C73-25845F393D16}" type="sibTrans" cxnId="{1616C42C-8197-4E71-AF86-609C83352A80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  <a:effectLst/>
          </a:endParaRPr>
        </a:p>
      </dgm:t>
    </dgm:pt>
    <dgm:pt modelId="{4BB83352-C9C6-4960-920E-A735BAFCE5EC}" type="pres">
      <dgm:prSet presAssocID="{4A926949-5C76-4763-8C70-53C88EC479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5748B-1E2D-4698-B111-8DD5CE20B325}" type="pres">
      <dgm:prSet presAssocID="{854E531E-2628-4795-AB90-CAB41A716659}" presName="node" presStyleLbl="node1" presStyleIdx="0" presStyleCnt="2" custScaleY="13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E9E4-F7BE-4B05-87AA-51CD08BB4C56}" type="pres">
      <dgm:prSet presAssocID="{E7DB10A2-8DC5-42D2-A6E7-EE2652790C74}" presName="sibTrans" presStyleCnt="0"/>
      <dgm:spPr/>
    </dgm:pt>
    <dgm:pt modelId="{9BBA08F1-48DE-4B1E-A3C8-D1A6F3F4547B}" type="pres">
      <dgm:prSet presAssocID="{28EDE439-9ADC-4203-8092-FBBBB37B4081}" presName="node" presStyleLbl="node1" presStyleIdx="1" presStyleCnt="2" custScaleY="13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B2655-EEAA-4C63-B86E-3549B2DD31AC}" type="presOf" srcId="{28EDE439-9ADC-4203-8092-FBBBB37B4081}" destId="{9BBA08F1-48DE-4B1E-A3C8-D1A6F3F4547B}" srcOrd="0" destOrd="0" presId="urn:microsoft.com/office/officeart/2005/8/layout/default#3"/>
    <dgm:cxn modelId="{6523949F-DEDD-4C96-BA19-E1556E177307}" type="presOf" srcId="{4A926949-5C76-4763-8C70-53C88EC479C4}" destId="{4BB83352-C9C6-4960-920E-A735BAFCE5EC}" srcOrd="0" destOrd="0" presId="urn:microsoft.com/office/officeart/2005/8/layout/default#3"/>
    <dgm:cxn modelId="{1616C42C-8197-4E71-AF86-609C83352A80}" srcId="{4A926949-5C76-4763-8C70-53C88EC479C4}" destId="{28EDE439-9ADC-4203-8092-FBBBB37B4081}" srcOrd="1" destOrd="0" parTransId="{E3C259B6-9140-4416-8E4D-C16C9A28983A}" sibTransId="{4038DC08-AAB7-4088-9C73-25845F393D16}"/>
    <dgm:cxn modelId="{FD6C9918-894B-4F77-BABC-22E76A35BC9E}" type="presOf" srcId="{854E531E-2628-4795-AB90-CAB41A716659}" destId="{8635748B-1E2D-4698-B111-8DD5CE20B325}" srcOrd="0" destOrd="0" presId="urn:microsoft.com/office/officeart/2005/8/layout/default#3"/>
    <dgm:cxn modelId="{EA46EAFA-E0DB-498F-B1EB-3C973FE5BDFB}" srcId="{4A926949-5C76-4763-8C70-53C88EC479C4}" destId="{854E531E-2628-4795-AB90-CAB41A716659}" srcOrd="0" destOrd="0" parTransId="{B45F79D1-CB2C-4098-9801-8659E711873F}" sibTransId="{E7DB10A2-8DC5-42D2-A6E7-EE2652790C74}"/>
    <dgm:cxn modelId="{84707EA8-377E-45D7-AB7A-E509B322FFC1}" type="presParOf" srcId="{4BB83352-C9C6-4960-920E-A735BAFCE5EC}" destId="{8635748B-1E2D-4698-B111-8DD5CE20B325}" srcOrd="0" destOrd="0" presId="urn:microsoft.com/office/officeart/2005/8/layout/default#3"/>
    <dgm:cxn modelId="{24DDAE84-15D6-4912-84C7-764C0BDC3B26}" type="presParOf" srcId="{4BB83352-C9C6-4960-920E-A735BAFCE5EC}" destId="{A755E9E4-F7BE-4B05-87AA-51CD08BB4C56}" srcOrd="1" destOrd="0" presId="urn:microsoft.com/office/officeart/2005/8/layout/default#3"/>
    <dgm:cxn modelId="{E837B34B-28D1-4FBB-92FF-7E41B243C4B1}" type="presParOf" srcId="{4BB83352-C9C6-4960-920E-A735BAFCE5EC}" destId="{9BBA08F1-48DE-4B1E-A3C8-D1A6F3F4547B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89DCE-80FD-43A5-9AC0-5848334A1668}">
      <dsp:nvSpPr>
        <dsp:cNvPr id="0" name=""/>
        <dsp:cNvSpPr/>
      </dsp:nvSpPr>
      <dsp:spPr>
        <a:xfrm>
          <a:off x="4866732" y="0"/>
          <a:ext cx="1754519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16EF-4AE5-4FA1-8883-19C46ECAAF95}">
      <dsp:nvSpPr>
        <dsp:cNvPr id="0" name=""/>
        <dsp:cNvSpPr/>
      </dsp:nvSpPr>
      <dsp:spPr>
        <a:xfrm>
          <a:off x="3483" y="0"/>
          <a:ext cx="4863248" cy="159767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на основе базового сценария социально-экономического развития ОКРУГА</a:t>
          </a:r>
          <a:endParaRPr lang="ru-RU" sz="1800" kern="1200" dirty="0"/>
        </a:p>
      </dsp:txBody>
      <dsp:txXfrm>
        <a:off x="3483" y="0"/>
        <a:ext cx="4863248" cy="1597677"/>
      </dsp:txXfrm>
    </dsp:sp>
    <dsp:sp modelId="{27DC9019-DBEB-4021-9808-3E2973D434AD}">
      <dsp:nvSpPr>
        <dsp:cNvPr id="0" name=""/>
        <dsp:cNvSpPr/>
      </dsp:nvSpPr>
      <dsp:spPr>
        <a:xfrm>
          <a:off x="4869382" y="1757445"/>
          <a:ext cx="1752579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F8639-F858-4D69-B2C4-4DB5C4468806}">
      <dsp:nvSpPr>
        <dsp:cNvPr id="0" name=""/>
        <dsp:cNvSpPr/>
      </dsp:nvSpPr>
      <dsp:spPr>
        <a:xfrm>
          <a:off x="2774" y="1757445"/>
          <a:ext cx="4866608" cy="159767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с учетом изменений федерального, регионального законодательства по доходам, НПА муниципального образования</a:t>
          </a:r>
          <a:endParaRPr lang="ru-RU" sz="1800" kern="1200" dirty="0"/>
        </a:p>
      </dsp:txBody>
      <dsp:txXfrm>
        <a:off x="2774" y="1757445"/>
        <a:ext cx="4866608" cy="1597677"/>
      </dsp:txXfrm>
    </dsp:sp>
    <dsp:sp modelId="{F8D48E2E-5785-4207-8D0F-FE04418E32AA}">
      <dsp:nvSpPr>
        <dsp:cNvPr id="0" name=""/>
        <dsp:cNvSpPr/>
      </dsp:nvSpPr>
      <dsp:spPr>
        <a:xfrm>
          <a:off x="4866732" y="3514890"/>
          <a:ext cx="1754519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4108-F981-4B1A-9C9A-A22F97F2DAB6}">
      <dsp:nvSpPr>
        <dsp:cNvPr id="0" name=""/>
        <dsp:cNvSpPr/>
      </dsp:nvSpPr>
      <dsp:spPr>
        <a:xfrm>
          <a:off x="3483" y="3514890"/>
          <a:ext cx="4863248" cy="159767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с учетом необходимости выполнения условий соглашений с Департаментом Финансов области о выполнении показателей, характеризующих уровень управления муниципальными финансами</a:t>
          </a:r>
          <a:endParaRPr lang="ru-RU" sz="1800" kern="1200" dirty="0"/>
        </a:p>
      </dsp:txBody>
      <dsp:txXfrm>
        <a:off x="3483" y="3514890"/>
        <a:ext cx="4863248" cy="1597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EC21E-EA76-43B6-862B-1CAE50447D6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666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666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888B7-D193-4A55-868A-E89F0D4CB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8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5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0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9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8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2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1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14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19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99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1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53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43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23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23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23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90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40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7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23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12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1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94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61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67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45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53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0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9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1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4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4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8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5B7EED-F812-4228-B032-85A389A9FE1C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9.xml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chart" Target="../charts/chart20.xml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32.gif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mailto:fin02@vologda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6014268" cy="21962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Бюджет для граждан к проекту решения Представительного Собрания Бабушкинского муниципального округа «О бюджете округа на 2023 и плановый период </a:t>
            </a:r>
            <a:r>
              <a:rPr lang="ru-RU" sz="2400" dirty="0" smtClean="0">
                <a:latin typeface="Palatino Linotype" pitchFamily="18" charset="0"/>
              </a:rPr>
              <a:t>2024-2025 </a:t>
            </a:r>
            <a:r>
              <a:rPr lang="ru-RU" sz="2400" dirty="0" smtClean="0">
                <a:latin typeface="Palatino Linotype" pitchFamily="18" charset="0"/>
              </a:rPr>
              <a:t>годов»</a:t>
            </a: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0501" y="116632"/>
            <a:ext cx="3240360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Бабушкинского района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793"/>
            <a:ext cx="757237" cy="9524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" y="3717032"/>
            <a:ext cx="9144000" cy="34563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1060"/>
            <a:ext cx="9144001" cy="623694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-1" y="621060"/>
            <a:ext cx="9144001" cy="6477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ПЕРЕЧЕНЬ КРУПНЫХ НАЛОГОПЛАТЕЛЬЩИКОВ  ОКРУГА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3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1187386"/>
            <a:ext cx="764459" cy="7395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1431184"/>
            <a:ext cx="71287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ООО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Ида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Леспром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1772816"/>
            <a:ext cx="764459" cy="739556"/>
          </a:xfrm>
          <a:prstGeom prst="rect">
            <a:avLst/>
          </a:prstGeom>
          <a:noFill/>
        </p:spPr>
      </p:pic>
      <p:pic>
        <p:nvPicPr>
          <p:cNvPr id="38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2329404"/>
            <a:ext cx="764459" cy="739556"/>
          </a:xfrm>
          <a:prstGeom prst="rect">
            <a:avLst/>
          </a:prstGeom>
          <a:noFill/>
        </p:spPr>
      </p:pic>
      <p:pic>
        <p:nvPicPr>
          <p:cNvPr id="39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2852936"/>
            <a:ext cx="764459" cy="739556"/>
          </a:xfrm>
          <a:prstGeom prst="rect">
            <a:avLst/>
          </a:prstGeom>
          <a:noFill/>
        </p:spPr>
      </p:pic>
      <p:pic>
        <p:nvPicPr>
          <p:cNvPr id="40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3501008"/>
            <a:ext cx="764459" cy="739556"/>
          </a:xfrm>
          <a:prstGeom prst="rect">
            <a:avLst/>
          </a:prstGeom>
          <a:noFill/>
        </p:spPr>
      </p:pic>
      <p:pic>
        <p:nvPicPr>
          <p:cNvPr id="41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4653136"/>
            <a:ext cx="764459" cy="739556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403648" y="4869160"/>
            <a:ext cx="73448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«МРСК Северо-Запада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2024746"/>
            <a:ext cx="70969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ООО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«Альтернатива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03648" y="2564904"/>
            <a:ext cx="71287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АО "Лесопромышленный концерн Кипелово"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03648" y="3159376"/>
            <a:ext cx="74168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Бабушкинский лесхоз – филиал САУ ВО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Вологдалесхоз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 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365104"/>
            <a:ext cx="520986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ГУ ВО «Санаторий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Леденгск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03648" y="3779748"/>
            <a:ext cx="648072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ДРСУ ПАО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Вологодавтодор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3" y="4149080"/>
            <a:ext cx="764459" cy="7395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2"/>
            <a:ext cx="2874180" cy="22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620688"/>
            <a:ext cx="9180512" cy="623731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1" y="548680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ОБЪЕМ И 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В БЮДЖЕТ ОКРУГА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60032" y="602128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948264" y="1196752"/>
            <a:ext cx="2016224" cy="54726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1196752"/>
            <a:ext cx="2016224" cy="54726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1196752"/>
            <a:ext cx="2016224" cy="54726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196752"/>
            <a:ext cx="2016224" cy="54726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915816" y="1268760"/>
            <a:ext cx="15841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444,1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млн. руб. – всего безвозмездных поступлений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72,6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 общем объеме доходов)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576" y="1273403"/>
            <a:ext cx="15841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581,3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млн. руб. – всего безвозмездных поступлений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78,2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 общем объеме доходов)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34407" y="1196752"/>
            <a:ext cx="769441" cy="18002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2023 год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                     план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1412776"/>
            <a:ext cx="738664" cy="201622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>
              <a:defRPr/>
            </a:pP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2022год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r">
              <a:defRPr/>
            </a:pPr>
            <a:r>
              <a:rPr lang="ru-R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ожидаемое исполнение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870026807"/>
              </p:ext>
            </p:extLst>
          </p:nvPr>
        </p:nvGraphicFramePr>
        <p:xfrm>
          <a:off x="0" y="2996952"/>
          <a:ext cx="24837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148064" y="1273403"/>
            <a:ext cx="15841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434,8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млн. руб. – всего безвозмездных поступлений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71,3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 общем объеме доходов)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66655" y="1196752"/>
            <a:ext cx="769441" cy="18002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20</a:t>
            </a: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4 год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                     план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76256" y="1196752"/>
            <a:ext cx="769441" cy="18002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20</a:t>
            </a: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5 год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                     план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80312" y="1304181"/>
            <a:ext cx="15841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423,8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млн. руб. – всего безвозмездных поступлений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69,9%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 общем объеме доходов)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881708257"/>
              </p:ext>
            </p:extLst>
          </p:nvPr>
        </p:nvGraphicFramePr>
        <p:xfrm>
          <a:off x="4644008" y="2996952"/>
          <a:ext cx="21602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314127192"/>
              </p:ext>
            </p:extLst>
          </p:nvPr>
        </p:nvGraphicFramePr>
        <p:xfrm>
          <a:off x="7020272" y="2996952"/>
          <a:ext cx="18722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3256889547"/>
              </p:ext>
            </p:extLst>
          </p:nvPr>
        </p:nvGraphicFramePr>
        <p:xfrm>
          <a:off x="2411760" y="2996952"/>
          <a:ext cx="20882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99866"/>
              </p:ext>
            </p:extLst>
          </p:nvPr>
        </p:nvGraphicFramePr>
        <p:xfrm>
          <a:off x="2571736" y="5031551"/>
          <a:ext cx="1857388" cy="1061745"/>
        </p:xfrm>
        <a:graphic>
          <a:graphicData uri="http://schemas.openxmlformats.org/drawingml/2006/table">
            <a:tbl>
              <a:tblPr firstRow="1" firstCol="1" bandRow="1"/>
              <a:tblGrid>
                <a:gridCol w="756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430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192,0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kumimoji="0" lang="ru-RU" sz="10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58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430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52,3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58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430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199,8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358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40149"/>
              </p:ext>
            </p:extLst>
          </p:nvPr>
        </p:nvGraphicFramePr>
        <p:xfrm>
          <a:off x="4788024" y="5085184"/>
          <a:ext cx="1944216" cy="1075551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199,0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kumimoji="0" lang="ru-RU" sz="10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43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26,1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209,7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53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4844"/>
              </p:ext>
            </p:extLst>
          </p:nvPr>
        </p:nvGraphicFramePr>
        <p:xfrm>
          <a:off x="7020272" y="5085184"/>
          <a:ext cx="1944216" cy="1075551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86,2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kumimoji="0" lang="ru-RU" sz="10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43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19,3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218,2</a:t>
                      </a: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53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23068"/>
              </p:ext>
            </p:extLst>
          </p:nvPr>
        </p:nvGraphicFramePr>
        <p:xfrm>
          <a:off x="323528" y="5013176"/>
          <a:ext cx="1944216" cy="1609975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0300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166,9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kumimoji="0" lang="ru-RU" sz="10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43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204,7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197,6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53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867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МБТ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11,5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10">
                <a:tc>
                  <a:txBody>
                    <a:bodyPr/>
                    <a:lstStyle/>
                    <a:p>
                      <a:pPr algn="l" rtl="0" fontAlgn="b"/>
                      <a:endParaRPr kumimoji="0" lang="ru-RU" sz="4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kern="1200" dirty="0" smtClean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ru-RU" sz="11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</a:t>
                      </a:r>
                      <a:endParaRPr kumimoji="0" lang="ru-RU" sz="11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 </a:t>
                      </a:r>
                      <a:r>
                        <a:rPr kumimoji="0" lang="ru-RU" sz="1000" b="0" kern="1200" dirty="0" smtClean="0"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</a:p>
                  </a:txBody>
                  <a:tcPr marL="9526" marR="952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80512" cy="62373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669" y="336197"/>
            <a:ext cx="5416443" cy="18651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76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РАСХОДЫ</a:t>
            </a:r>
            <a:r>
              <a:rPr lang="ru-RU" sz="64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бюджета Бабушкинского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60848"/>
            <a:ext cx="5040560" cy="203132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indent="457200" algn="just" fontAlgn="b"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- это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денежные средства, направляемые на финансовое обеспечение функций государства и удовлетворение общественных потребностей населения во всех сферах: образовании, здравоохранении, жилищно-коммунальном хозяйстве, физкультуре и спорте, культуре и других.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5488076"/>
              </p:ext>
            </p:extLst>
          </p:nvPr>
        </p:nvGraphicFramePr>
        <p:xfrm>
          <a:off x="4725271" y="1182255"/>
          <a:ext cx="40679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72608" y="683984"/>
            <a:ext cx="3491880" cy="338554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</a:rPr>
              <a:t>млн. руб.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29595372"/>
              </p:ext>
            </p:extLst>
          </p:nvPr>
        </p:nvGraphicFramePr>
        <p:xfrm>
          <a:off x="251520" y="4005064"/>
          <a:ext cx="47525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88424" y="3501008"/>
            <a:ext cx="792088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749,9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4387" y="2812866"/>
            <a:ext cx="826125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611,5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0161" y="2060848"/>
            <a:ext cx="856335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610,1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1372706"/>
            <a:ext cx="946601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605,9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72462" y="4181018"/>
            <a:ext cx="784650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552,2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6098812"/>
            <a:ext cx="5976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Бюджет Бабушкинского муниципального округа имеет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социальную направленность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аибольший удельный вес в расходах бюджета округа,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занимают отрасли бюджетной сферы.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34" y="5231134"/>
            <a:ext cx="2024208" cy="1517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4000" cy="623731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40740"/>
              </p:ext>
            </p:extLst>
          </p:nvPr>
        </p:nvGraphicFramePr>
        <p:xfrm>
          <a:off x="73224" y="1101125"/>
          <a:ext cx="8963271" cy="55511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34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РЗ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ПЗ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(факт)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год (ожидаемое</a:t>
                      </a:r>
                      <a:r>
                        <a:rPr kumimoji="0" lang="ru-RU" sz="12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исполнение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общем объеме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</a:t>
                      </a:r>
                      <a:r>
                        <a:rPr kumimoji="0" lang="ru-RU" sz="12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год (план)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01</a:t>
                      </a:r>
                      <a:endParaRPr lang="ru-RU" sz="12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64,8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69,3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98,1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16,0%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95,2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95,4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0,7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0,7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0,7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НАЦ. БЕЗОПАСНОСТЬ И ПРАВООХРАНИТЕЛЬНАЯ</a:t>
                      </a:r>
                      <a:r>
                        <a:rPr lang="ru-RU" sz="1200" b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1,1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1,5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0,25%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1,5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1,5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38,8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22,4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3,7%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22,0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21,1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24,0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33,8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72,5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11,9%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40,2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21,3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06</a:t>
                      </a:r>
                      <a:endParaRPr lang="ru-RU" sz="12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2,7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0,1%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0,3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483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310,0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330,9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357,1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58,4%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373,0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378,6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544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КУЛЬТУРА, КИНЕМАТОГРАФИЯ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43,0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72,8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40,2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6,6%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53,4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55,7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0,1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0,1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0,3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0,05%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1,4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0,4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СОЦИАЛЬНАЯ ПОЛИТИКА</a:t>
                      </a:r>
                      <a:endParaRPr lang="ru-RU" sz="12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11,4 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16,3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14,9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2,4%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11,7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11,4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23,9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154,8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3,2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0,5%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0,8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0,8 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5740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МБТ ОБЩЕГО </a:t>
                      </a:r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ХАРАКТЕРА БЮДЖЕТАМ СУБЪЕКТОВ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РФ И МО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34,4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35,4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76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Условно утверждаемые расходы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kumimoji="0"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kumimoji="0"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9,6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18,7</a:t>
                      </a:r>
                      <a:endParaRPr kumimoji="0" lang="ru-RU" sz="12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76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kumimoji="0" lang="ru-RU" sz="12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kumimoji="0" lang="ru-RU" sz="1200" b="0" kern="1200" dirty="0"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552,2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749,9 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611,5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0" i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100%</a:t>
                      </a:r>
                      <a:endParaRPr kumimoji="0" lang="ru-RU" sz="1400" b="0" i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610,1 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605,9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" y="549052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РАСХОДЫ </a:t>
            </a:r>
            <a:r>
              <a:rPr kumimoji="0" lang="ru-RU" sz="17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БЮДЖЕТА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ОКРУГА </a:t>
            </a:r>
            <a:r>
              <a:rPr kumimoji="0" lang="ru-RU" sz="17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ПО РАЗДЕЛАМ И ПОДРАЗДЕЛАМ БЮДЖЕТНОЙ</a:t>
            </a:r>
            <a:r>
              <a:rPr kumimoji="0" lang="ru-RU" sz="17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 КЛАССИФИКАЦИИ, МЛН. РУБЛЕЙ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ограммист\Desktop\аппа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9144000" cy="62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" y="693068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РЕАЛИЗАЦИЯ НАЦИОНАЛЬНЫХ ПРОЕКТОВ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1417" y="1196752"/>
            <a:ext cx="2921063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4 - национальных проекта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196752"/>
            <a:ext cx="2529259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13 национальных проектов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99654"/>
            <a:ext cx="2492997" cy="107721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УКАЗ ПРЕЗИДЕНТА РОССИЙСКОЙ ФЕДЕРАЦИИ № 204 от 07 мая 2018 года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0054" y="1988840"/>
            <a:ext cx="5752426" cy="92333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34 729,8 тыс. руб. в том числе средства областного и федерального бюджетов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128 873,4 тыс. руб., или 98,0%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59086"/>
              </p:ext>
            </p:extLst>
          </p:nvPr>
        </p:nvGraphicFramePr>
        <p:xfrm>
          <a:off x="307134" y="3068960"/>
          <a:ext cx="4192858" cy="2160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92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160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itchFamily="18" charset="0"/>
                        </a:rPr>
                        <a:t>19</a:t>
                      </a:r>
                      <a:r>
                        <a:rPr lang="ru-RU" b="1" baseline="0" dirty="0" smtClean="0">
                          <a:latin typeface="Palatino Linotype" pitchFamily="18" charset="0"/>
                        </a:rPr>
                        <a:t> 051,7 </a:t>
                      </a:r>
                      <a:r>
                        <a:rPr lang="ru-RU" b="1" dirty="0" smtClean="0">
                          <a:latin typeface="Palatino Linotype" pitchFamily="18" charset="0"/>
                        </a:rPr>
                        <a:t>тыс. руб.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«ЖИЛЬЕ И ГОРОДСКАЯ СРЕДА»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Благоустройство дворовых и общественных территорий, Строительство,</a:t>
                      </a:r>
                      <a:r>
                        <a:rPr kumimoji="0" lang="ru-RU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реконструкция и капитальный ремонт центральных систем водоснабжения и водоотведения</a:t>
                      </a:r>
                      <a:endParaRPr kumimoji="0" lang="ru-RU" sz="1200" b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ru-RU" sz="1200" b="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14625"/>
              </p:ext>
            </p:extLst>
          </p:nvPr>
        </p:nvGraphicFramePr>
        <p:xfrm>
          <a:off x="1619672" y="5373216"/>
          <a:ext cx="5832648" cy="13681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14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itchFamily="18" charset="0"/>
                        </a:rPr>
                        <a:t>2 107,5 тыс. руб.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«ДЕМОГРАФИЯ»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669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Поддержка</a:t>
                      </a:r>
                      <a:r>
                        <a:rPr kumimoji="0" lang="ru-RU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семей имеющих трех и более детей, в части предоставления денежной выплаты взамен земельного участка</a:t>
                      </a:r>
                      <a:endParaRPr kumimoji="0"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22876"/>
              </p:ext>
            </p:extLst>
          </p:nvPr>
        </p:nvGraphicFramePr>
        <p:xfrm>
          <a:off x="4788024" y="3068960"/>
          <a:ext cx="4104456" cy="2160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itchFamily="18" charset="0"/>
                        </a:rPr>
                        <a:t>13 570,6 тыс. руб.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«ОБРАЗОВАНИЕ»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образовательных организаций МТБ для</a:t>
                      </a:r>
                      <a:r>
                        <a:rPr kumimoji="0" lang="ru-RU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внедрения цифровой образовательной среды,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140968"/>
            <a:ext cx="530771" cy="43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45224"/>
            <a:ext cx="731520" cy="529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648072" cy="5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4000" cy="623731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68200" y="5682175"/>
            <a:ext cx="511256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коммунального хозяйства</a:t>
            </a:r>
          </a:p>
        </p:txBody>
      </p:sp>
      <p:pic>
        <p:nvPicPr>
          <p:cNvPr id="2" name="Picture 2" descr="F:\3802ba4e127696d2e5d67dc1025ac07b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b="9448"/>
          <a:stretch/>
        </p:blipFill>
        <p:spPr bwMode="auto">
          <a:xfrm>
            <a:off x="107504" y="1458381"/>
            <a:ext cx="4104456" cy="14665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" y="549052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РАСХОДЫ </a:t>
            </a:r>
            <a:r>
              <a:rPr kumimoji="0" lang="ru-RU" sz="17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БЮДЖЕТА ОКРУГА ПО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МУНИЦИПАЛЬНЫМ ПРОГРАММАМ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312664"/>
            <a:ext cx="8712968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Программы социальной сферы: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соц. поддержка, здравоохранение,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образование, культура и т.д.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550" y="4509120"/>
            <a:ext cx="511256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сети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автомобильных дорог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78054" y="4496317"/>
            <a:ext cx="3528392" cy="1080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Другие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программы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8054" y="5682175"/>
            <a:ext cx="3528392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Энергосбережение и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повышение энергетической эффективности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25561799"/>
              </p:ext>
            </p:extLst>
          </p:nvPr>
        </p:nvGraphicFramePr>
        <p:xfrm>
          <a:off x="4067944" y="836712"/>
          <a:ext cx="4920208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386000" y="980728"/>
            <a:ext cx="3146657" cy="138499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 2023 год: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</a:t>
            </a:r>
            <a:r>
              <a:rPr lang="ru-RU" sz="2000" b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муниципальных программ округа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11148" y="3501008"/>
            <a:ext cx="187220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68,3%</a:t>
            </a:r>
            <a:endParaRPr lang="ru-RU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93912" y="5611815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3,3%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4365104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18,2%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6179502"/>
            <a:ext cx="1584176" cy="63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6,8%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10844" y="1486944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</a:rPr>
              <a:t>2022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</a:rPr>
              <a:t>год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04834" y="4674474"/>
            <a:ext cx="1296144" cy="668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3,4%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53" y="3423868"/>
            <a:ext cx="1284293" cy="966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0977" y="4575977"/>
            <a:ext cx="1224135" cy="942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70" y="4452968"/>
            <a:ext cx="1154931" cy="1068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77" y="5703090"/>
            <a:ext cx="1189589" cy="1057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5" y="5788913"/>
            <a:ext cx="1160763" cy="82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1060"/>
            <a:ext cx="9144001" cy="623694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42445"/>
              </p:ext>
            </p:extLst>
          </p:nvPr>
        </p:nvGraphicFramePr>
        <p:xfrm>
          <a:off x="35496" y="1124743"/>
          <a:ext cx="9070775" cy="51179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410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муниципальной</a:t>
                      </a:r>
                      <a:r>
                        <a:rPr kumimoji="0" lang="ru-RU" sz="130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программы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(факт)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 (ожидаемое исполнение)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 </a:t>
                      </a:r>
                      <a:r>
                        <a:rPr kumimoji="0" lang="ru-RU" sz="13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 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451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системы образования Бабушкинского муниципального округа на 2022 – 2026 годы</a:t>
                      </a:r>
                      <a:r>
                        <a:rPr lang="ru-RU" sz="1200" b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(Развитие системы образования Бабушкинского муниципального района на 2014 – 2021 годы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311 816,0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332 741,8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092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Сохранение и развитие  культурного и туристского потенциала  Бабушкинского муниципального округа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(Сохранение и развитие  культурного и туристского потенциала  Бабушкинского муниципального района на 2015-2021 годы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42 932,5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72 824,2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40 236,9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53 429,7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55 727,7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4092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и поддержка субъектов малого и среднего предпринимательства Бабушкинского муниципального округа на 2022 -2026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(Развитие и поддержка субъектов малого и среднего предпринимательства Бабушкинского муниципального района на 2017 -2021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451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Обеспечение законности, правопорядка и общественной безопасности в Бабушкинском муниципальном округе на 2022-2026 годы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(Обеспечение законности, правопорядка и общественной безопасности в Бабушкинском муниципальном районе на 2014-2021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451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Содействие занятости населения Бабушкинского муниципального района на 2018-2021 годы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092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Обеспечение экологической безопасности на территории Бабушкинского муниципального округа на 2022-2026 годы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(Обеспечение экологической безопасности на территории Бабушкинского муниципального района на 2018-2021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" y="621060"/>
            <a:ext cx="9144001" cy="3596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РАСХОДЫ </a:t>
            </a:r>
            <a:r>
              <a:rPr kumimoji="0" lang="ru-RU" sz="15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БЮДЖЕТА ОКРУГА</a:t>
            </a:r>
            <a:r>
              <a:rPr kumimoji="0" lang="ru-RU" sz="15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5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МУНИЦИПАЛЬНЫМ ПРОГРАММАМ</a:t>
            </a:r>
            <a:r>
              <a:rPr kumimoji="0" lang="ru-RU" sz="15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ТЫС</a:t>
            </a:r>
            <a:r>
              <a:rPr kumimoji="0" lang="ru-RU" sz="15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. РУБ.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8444"/>
            <a:ext cx="9144000" cy="623694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0180"/>
              </p:ext>
            </p:extLst>
          </p:nvPr>
        </p:nvGraphicFramePr>
        <p:xfrm>
          <a:off x="35496" y="908720"/>
          <a:ext cx="9070775" cy="487829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944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муниципальной</a:t>
                      </a:r>
                      <a:r>
                        <a:rPr kumimoji="0" lang="ru-RU" sz="130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программы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(факт)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 (ожидаемое исполнение)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 </a:t>
                      </a:r>
                      <a:r>
                        <a:rPr kumimoji="0" lang="ru-RU" sz="13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 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321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Реализация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молодежной политики в Бабушкинском муниципальном округе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(Реализация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молодежной политики в Бабушкинском муниципальном районе на 2018-2021 годы 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0529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агропромышленного комплекса Бабушкинского</a:t>
                      </a:r>
                      <a:r>
                        <a:rPr lang="ru-RU" sz="1200" b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муниципального округа на 2022 – 2026 годы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агропромышленного комплекса бабушкинского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муниципального района на 2018– 2021 годы 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0529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Капитальный ремонт жилых домов муниципального жилого фонда Бабушкинского муниципального округа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(Капитальный ремонт жилых домов муниципального жилого фонда Бабушкинского муниципального района на 2018-2021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2 001,0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0529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Управление муниципальными финансами Бабушкинского муниципального округа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(Управление муниципальными финансами Бабушкинского муниципального района на 2015-2021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41 588,3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43 224,8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10 497,4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10 020,3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10 020,3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0529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сети автомобильных дорог местного значения на территории Бабушкинского муниципального округа на период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(Развитие сети автомобильных дорог местного значения на территории Бабушкинского муниципального района на период 2016-2021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38 199,2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31 116,4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20 584,8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21 543,1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20 694,1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453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Совершенствование муниципального управления 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(Совершенствование муниципального управления  на 2017-2021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41 099,2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40 091,8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71 997,7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70 269,4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70 497,0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" y="621060"/>
            <a:ext cx="9144001" cy="3596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РАСХОДЫ </a:t>
            </a:r>
            <a:r>
              <a:rPr kumimoji="0" lang="ru-RU" sz="15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БЮДЖЕТА ОКРУГА ПО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МУНИЦИПАЛЬНЫМ ПРОГРАММАМ</a:t>
            </a:r>
            <a:r>
              <a:rPr kumimoji="0" lang="ru-RU" sz="15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, МЛН. РУБ.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1060"/>
            <a:ext cx="9144000" cy="623694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9592"/>
              </p:ext>
            </p:extLst>
          </p:nvPr>
        </p:nvGraphicFramePr>
        <p:xfrm>
          <a:off x="35496" y="908720"/>
          <a:ext cx="9070775" cy="529749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944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муниципальной</a:t>
                      </a:r>
                      <a:r>
                        <a:rPr kumimoji="0" lang="ru-RU" sz="130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программы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(факт)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 (ожидаемое исполнение)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 </a:t>
                      </a:r>
                      <a:r>
                        <a:rPr kumimoji="0" lang="ru-RU" sz="13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 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321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Реализация дополнительного образования в области музыкального искусства в муниципальном бюджетном учреждении дополнительного образования "Бабушкинская детская музыкальная школа" в 2022-2026 годах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(Реализация дополнительного образования в области музыкального искусства в муниципальном бюджетном учреждении дополнительного образования "Бабушкинская детская музыкальная школа" в 2016-2021 годах)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2 015,8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2 181,3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2 349,4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2 461,2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2 576,0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321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физической культуры и спорта Бабушкинского муниципального округа на  2022-2026 годы (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физической культуры и спорта Бабушкинского муниципального района на  2017-2021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23 898,5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154 767,0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3 166,7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659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Кадры Бабушкинского муниципального округа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(Кадры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Бабушкинского муниципального района на 2016-2021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1 494,5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207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Развитие коммунального хозяйства на территории Бабушкинского муниципального округа на 2018-2023 годы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19 350,0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25 803,7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19 849,0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13 181,9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453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Формирование комфортной городской среды на территории Бабушкинского муниципального округа на 2018-2024 годы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1 911,0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7 769,3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453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Обеспечение качественного бюджетного (бухгалтерского) учета и отчетности в органах местного самоуправления района, казенных и бюджетных учреждениях Бабушкинского муниципального округа на 2022-2026 годы 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(Обеспечение качественного бюджетного (бухгалтерского) учета и отчетности в ОМС, казенных и бюджетных учреждениях Бабушкинского муниципального района на 2018-2021 годы)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12 654,5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14 087,0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13 196,9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12 757,2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12 757,2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" y="621060"/>
            <a:ext cx="9144001" cy="3596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РАСХОДЫ </a:t>
            </a:r>
            <a:r>
              <a:rPr kumimoji="0" lang="ru-RU" sz="15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БЮДЖЕТА ОКРУГА ПО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МУНИЦИПАЛЬНЫМ ПРОГРАММАМ</a:t>
            </a:r>
            <a:r>
              <a:rPr kumimoji="0" lang="ru-RU" sz="15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, МЛН. РУБ.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1060"/>
            <a:ext cx="9144001" cy="623694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25215"/>
              </p:ext>
            </p:extLst>
          </p:nvPr>
        </p:nvGraphicFramePr>
        <p:xfrm>
          <a:off x="35496" y="908720"/>
          <a:ext cx="9070775" cy="446984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944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муниципальной</a:t>
                      </a:r>
                      <a:r>
                        <a:rPr kumimoji="0" lang="ru-RU" sz="130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программы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(факт)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 (ожидаемое исполнение)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 </a:t>
                      </a:r>
                      <a:r>
                        <a:rPr kumimoji="0" lang="ru-RU" sz="13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 (план)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marL="3600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Энергосбережение и повышение энергетической эффективности на территории Бабушкинского муниципального округа на 2022-2026 годы</a:t>
                      </a: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(Энергосбережение и повышение энергетической эффективности на территории Бабушкинского муниципального района на 2015-2021 годы)</a:t>
                      </a: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1 856,9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1 596,7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41 079,2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22 653,2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9 282,1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Комплексное обустройство сельских территорий Бабушкинского округа на 2020-2024 годы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1 398,6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7 173,8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2 684,6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2 390,4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219">
                <a:tc>
                  <a:txBody>
                    <a:bodyPr/>
                    <a:lstStyle/>
                    <a:p>
                      <a:pPr marL="36000" algn="just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Формирование законопослушного поведения участников дорожного движения на 2019-2021 годы</a:t>
                      </a:r>
                      <a:endParaRPr lang="ru-RU" sz="12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5748" marR="5748" marT="57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015">
                <a:tc>
                  <a:txBody>
                    <a:bodyPr/>
                    <a:lstStyle/>
                    <a:p>
                      <a:pPr marL="36000" algn="just" rtl="0" eaLnBrk="1" fontAlgn="b" latinLnBrk="0" hangingPunct="1"/>
                      <a:r>
                        <a:rPr kumimoji="0" lang="ru-RU" sz="12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Поддержка социально-ориентированных некоммерческих организаций в Бабушкинском муниципальном округе на 2022-2026 годы</a:t>
                      </a:r>
                      <a:endParaRPr kumimoji="0" lang="ru-RU" sz="12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15">
                <a:tc>
                  <a:txBody>
                    <a:bodyPr/>
                    <a:lstStyle/>
                    <a:p>
                      <a:pPr marL="36000" algn="just" rtl="0" eaLnBrk="1" fontAlgn="b" latinLnBrk="0" hangingPunct="1"/>
                      <a:endParaRPr kumimoji="0" lang="ru-RU" sz="1200" b="1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6000" algn="just" rtl="0" eaLnBrk="1" fontAlgn="b" latinLnBrk="0" hangingPunct="1"/>
                      <a:endParaRPr kumimoji="0" lang="ru-RU" sz="1200" b="1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6000" algn="just" rtl="0" eaLnBrk="1" fontAlgn="b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ИТОГО РАСХОДОВ ПО МУНИЦИПАЛЬНЫМ</a:t>
                      </a:r>
                      <a:r>
                        <a:rPr kumimoji="0" lang="ru-RU" sz="1200" b="1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ПРОГРАММАМ</a:t>
                      </a:r>
                      <a:endParaRPr kumimoji="0" lang="ru-RU" sz="12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539 936,1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727 910,8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600 929,4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590 261,0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576 932,8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659">
                <a:tc>
                  <a:txBody>
                    <a:bodyPr/>
                    <a:lstStyle/>
                    <a:p>
                      <a:pPr marL="36000" algn="just" rtl="0" eaLnBrk="1" fontAlgn="b" latinLnBrk="0" hangingPunct="1"/>
                      <a:r>
                        <a:rPr kumimoji="0" lang="ru-RU" sz="12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Непрограммные расходы </a:t>
                      </a:r>
                      <a:r>
                        <a:rPr kumimoji="0" lang="ru-RU" sz="12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бюджета округа (в том числе условно утвержденные)</a:t>
                      </a:r>
                      <a:endParaRPr kumimoji="0" lang="ru-RU" sz="12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12 214,5</a:t>
                      </a:r>
                      <a:endParaRPr kumimoji="0" lang="ru-RU" sz="12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21 991,4</a:t>
                      </a:r>
                      <a:endParaRPr kumimoji="0" lang="ru-RU" sz="12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563,1</a:t>
                      </a:r>
                      <a:endParaRPr kumimoji="0" lang="ru-RU" sz="12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19 865,4</a:t>
                      </a:r>
                      <a:endParaRPr kumimoji="0" lang="ru-RU" sz="12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28 965,4</a:t>
                      </a:r>
                      <a:endParaRPr kumimoji="0" lang="ru-RU" sz="12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8207">
                <a:tc>
                  <a:txBody>
                    <a:bodyPr/>
                    <a:lstStyle/>
                    <a:p>
                      <a:pPr marL="36000" algn="just" rtl="0" eaLnBrk="1" fontAlgn="b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Итого расходов</a:t>
                      </a:r>
                      <a:endParaRPr kumimoji="0" lang="ru-RU" sz="12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552 150,6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749 902,2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611 492,5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610 126,4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605 898,2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" y="621060"/>
            <a:ext cx="9144001" cy="3596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РАСХОДЫ </a:t>
            </a:r>
            <a:r>
              <a:rPr kumimoji="0" lang="ru-RU" sz="15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БЮДЖЕТА ОКРУГА ПО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МУНИЦИПАЛЬНЫМ ПРОГРАММАМ</a:t>
            </a:r>
            <a:r>
              <a:rPr kumimoji="0" lang="ru-RU" sz="15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j-ea"/>
                <a:cs typeface="Times New Roman" pitchFamily="18" charset="0"/>
              </a:rPr>
              <a:t>, МЛН. РУБ.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1" y="692696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УВАЖАЕМЫЕ ЖИТЕЛИ БАБУШКИНСКОГО МУНИЦИПАЛЬНОГО ОКРУГА</a:t>
            </a:r>
            <a:r>
              <a:rPr kumimoji="0" lang="en-US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1953" y="1052736"/>
            <a:ext cx="698445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7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Перед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вами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информационный материал –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«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Бюджет для граждан»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,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где в доступной и понятной форме отражены основные параметры бюджета Бабушкинского муниципального округа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на 2023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2024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 20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5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годов .</a:t>
            </a: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628" y="3717032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Создавая «Бюджет для граждан», мы стремились обеспечить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реализацию принципов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прозрачности и открытости бюджетных данных, ведь вопросы наполнения и расходования бюджета затрагивают интересы каждого жителя Бабушкинского муниципального округа.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04048" y="5733256"/>
            <a:ext cx="3672408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484784"/>
            <a:ext cx="1485714" cy="18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5777358" cy="336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" y="3717032"/>
            <a:ext cx="9144000" cy="34563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63346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муниципального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32037"/>
              </p:ext>
            </p:extLst>
          </p:nvPr>
        </p:nvGraphicFramePr>
        <p:xfrm>
          <a:off x="285720" y="3000372"/>
          <a:ext cx="4120850" cy="13795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6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26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учреждения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системы дошкольного образования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1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учреждений системы общего образования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68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учреждение реализующие</a:t>
                      </a:r>
                      <a:r>
                        <a:rPr kumimoji="0" lang="ru-RU" sz="12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программы дополнительного образования детей</a:t>
                      </a:r>
                      <a:endParaRPr kumimoji="0" lang="ru-RU" sz="12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2428868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Сеть образовательных </a:t>
            </a:r>
            <a:r>
              <a:rPr lang="ru-RU" sz="13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US" sz="1300" b="1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r>
              <a:rPr lang="ru-RU" sz="13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учреждений округа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894" y="633462"/>
            <a:ext cx="395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44192"/>
              </p:ext>
            </p:extLst>
          </p:nvPr>
        </p:nvGraphicFramePr>
        <p:xfrm>
          <a:off x="4500562" y="3000372"/>
          <a:ext cx="4427984" cy="13960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9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пед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. работников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дошкольных образовательных организациях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пед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.  работников общего образования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пед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. работников дополнительного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образования детей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57752" y="2428868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Численность работающих в учреждениях </a:t>
            </a:r>
            <a:endParaRPr lang="en-US" sz="1300" b="1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r"/>
            <a:r>
              <a:rPr lang="ru-RU" sz="13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образования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8" name="Рисунок 27" descr="myach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9030" y="4581128"/>
            <a:ext cx="1673829" cy="111518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7" name="Рисунок 26" descr="DfAzKP9XkAAvLTy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3601" y="5452305"/>
            <a:ext cx="2029331" cy="1271099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77756"/>
              </p:ext>
            </p:extLst>
          </p:nvPr>
        </p:nvGraphicFramePr>
        <p:xfrm>
          <a:off x="5332839" y="1123728"/>
          <a:ext cx="3660636" cy="124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636"/>
              </a:tblGrid>
              <a:tr h="12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Обеспечение государственных гарантий доступности и равных возможностей получения качественного образования всех уровней для формирования успешной, социально активной личности, отвечающей требованиям современного общества и экономики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3" name="Picture 2" descr="http://ivanovoobl.ru/upload/iblock/2b7/tochka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0" y="5407740"/>
            <a:ext cx="1947021" cy="13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tambov.gov.ru/assets/images/press/obrazovanie/BB92F938-9EDD-4DB4-ADAD-4E6518DD72BC.jpe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97" y="5174825"/>
            <a:ext cx="2065212" cy="15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4442193"/>
            <a:ext cx="686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РЕАЛИЗАЦИЯ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Times New Roman" pitchFamily="18" charset="0"/>
              </a:rPr>
              <a:t>НАЦИОНАЛЬНОГО ПРОЕКТА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ОБРАЗОВАНИЕ» - ФИНАНСИРОВНИЕ 13 570,6 тыс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. руб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4000" cy="6237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2411"/>
              </p:ext>
            </p:extLst>
          </p:nvPr>
        </p:nvGraphicFramePr>
        <p:xfrm>
          <a:off x="214282" y="2357430"/>
          <a:ext cx="8715436" cy="4210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1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135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38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4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Развитие дошкольного образования Бабушкинского муниципального округа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74 073,8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82 284,0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86 422,5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Увеличение доли педагогических работников дошкольных образовательных организаций, имеющих квалификацию высшей или первой категории - 48</a:t>
                      </a: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Процент охвата детей в </a:t>
                      </a: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возрасте  1,5 - 7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лет программами дошкольного образования -</a:t>
                      </a: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</a:rPr>
                        <a:t>Сохранение  доли школьников, обучающихся по </a:t>
                      </a: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</a:rPr>
                        <a:t>федеральным государственным образовательным стандартам,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</a:rPr>
                        <a:t> в общей численности школьников –   </a:t>
                      </a: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</a:rPr>
                        <a:t>100,0%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</a:rPr>
                        <a:t>Увеличение удельного веса численности обучающихся, участников всероссийской олимпиады школьников на школьном и  муниципальном этапах ее проведения, от общей численности обучающихся 4-11 классов -  до  60 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dirty="0" smtClean="0">
                        <a:solidFill>
                          <a:srgbClr val="FF000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056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300" kern="1200" dirty="0">
                        <a:solidFill>
                          <a:srgbClr val="FF000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073170" y="1135777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17914"/>
              </p:ext>
            </p:extLst>
          </p:nvPr>
        </p:nvGraphicFramePr>
        <p:xfrm>
          <a:off x="142844" y="1428736"/>
          <a:ext cx="8786843" cy="849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972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656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800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2808253" cy="1873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2684638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192" y="620688"/>
            <a:ext cx="1368152" cy="720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581779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 муниципального ОКРУГА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 smtClean="0">
              <a:solidFill>
                <a:srgbClr val="B92507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37358" cy="623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95775"/>
              </p:ext>
            </p:extLst>
          </p:nvPr>
        </p:nvGraphicFramePr>
        <p:xfrm>
          <a:off x="214282" y="2357430"/>
          <a:ext cx="8715436" cy="4287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9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895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38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6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Развитие общего и дополнительного образования детей Бабушкинского муниципального округа</a:t>
                      </a:r>
                      <a:endParaRPr kumimoji="0"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234 327,2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240 453,3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240 008,2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Рост доли детей, охваченных мероприятиями муниципального и  регионального уровней,  в общей численности детей в возрасте от 7 до 15 лет - до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60,0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%</a:t>
                      </a:r>
                      <a:endParaRPr kumimoji="0"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21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Охват дополнительным образование детей в возрасте от 5 до 18 лет,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проживающих на территории муниципального округа, в общей численности детей данной возрастной группы – 78%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218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реализации подпрограмм</a:t>
                      </a:r>
                      <a:endParaRPr kumimoji="0"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50 185,2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51 565,7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53 341,9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Сохранение средней наполняемости классов в сельской местности  до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12 человек</a:t>
                      </a:r>
                      <a:endParaRPr kumimoji="0" lang="ru-RU" sz="11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Выполнение муниципального задания на оказание муниципальных услуг и выполнение работ муниципальными организациями округа в сфере образования –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 95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% ежегодно</a:t>
                      </a:r>
                      <a:endParaRPr kumimoji="0" lang="ru-RU" sz="11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224929" y="1124744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53567"/>
              </p:ext>
            </p:extLst>
          </p:nvPr>
        </p:nvGraphicFramePr>
        <p:xfrm>
          <a:off x="142844" y="1428736"/>
          <a:ext cx="8786843" cy="849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972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656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800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1224136" cy="7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4" y="581779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 муниципального ОКРУГА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 smtClean="0">
              <a:solidFill>
                <a:srgbClr val="B92507"/>
              </a:solidFill>
              <a:latin typeface="Palatino Linotype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192" y="620688"/>
            <a:ext cx="13681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4000" cy="623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30288"/>
              </p:ext>
            </p:extLst>
          </p:nvPr>
        </p:nvGraphicFramePr>
        <p:xfrm>
          <a:off x="142845" y="2428868"/>
          <a:ext cx="8913483" cy="2592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9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6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254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90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РЕАЛИЗАЦИЯ НАЦИОНАЛЬНОГО ПРОЕКТА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«ОБРАЗОВАНИЕ»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Образовательные организации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070"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Региональный проект «Современная школа» </a:t>
                      </a:r>
                      <a:endParaRPr kumimoji="0" lang="ru-RU" sz="13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2 195,3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Тимановская</a:t>
                      </a: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ООШ»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Региональный проект «Цифровая образовательная среда»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cs typeface="Nirmala UI" panose="020B0502040204020203" pitchFamily="34" charset="0"/>
                        </a:rPr>
                        <a:t>10 018,4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cs typeface="Nirmala UI" panose="020B0502040204020203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cs typeface="Nirmala UI" panose="020B0502040204020203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Миньковская</a:t>
                      </a: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СШ </a:t>
                      </a:r>
                      <a:r>
                        <a:rPr kumimoji="0"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им.П.И</a:t>
                      </a: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 Беляева» </a:t>
                      </a:r>
                    </a:p>
                    <a:p>
                      <a:pPr algn="l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Подболотная</a:t>
                      </a: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СОШ»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Рослятинская</a:t>
                      </a: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СОШ»</a:t>
                      </a:r>
                      <a:endParaRPr kumimoji="0" lang="ru-RU" sz="12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Региональный проект «Успех каждого ребенка»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cs typeface="Nirmala UI" panose="020B0502040204020203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cs typeface="Nirmala UI" panose="020B0502040204020203" pitchFamily="34" charset="0"/>
                        </a:rPr>
                        <a:t>1 356,9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cs typeface="Nirmala UI" panose="020B0502040204020203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cs typeface="Nirmala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Подболотная</a:t>
                      </a: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СОШ» укрепление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материально-технической базы</a:t>
                      </a:r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143900" y="1142984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51751"/>
              </p:ext>
            </p:extLst>
          </p:nvPr>
        </p:nvGraphicFramePr>
        <p:xfrm>
          <a:off x="35496" y="143753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0" y="5949280"/>
            <a:ext cx="918673" cy="8934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581779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 муниципального ОКРУГА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 smtClean="0">
              <a:solidFill>
                <a:srgbClr val="B92507"/>
              </a:solidFill>
              <a:latin typeface="Palatino Linotyp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192" y="620688"/>
            <a:ext cx="1368152" cy="720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57192"/>
            <a:ext cx="1584176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144" y="5229200"/>
            <a:ext cx="1711604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872" y="5157192"/>
            <a:ext cx="1656184" cy="16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028"/>
            <a:ext cx="9144000" cy="622097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17779"/>
              </p:ext>
            </p:extLst>
          </p:nvPr>
        </p:nvGraphicFramePr>
        <p:xfrm>
          <a:off x="142845" y="2428868"/>
          <a:ext cx="8821644" cy="4287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6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472"/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9006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Образовательные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«Бабушкинская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кровли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помещения под ЦДИ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«Бабушкинская СОШ»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13106,5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7590,4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СШ 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им.П.И.Беляева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кабинета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административного персонала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150,0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Подболотная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этажа интерната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 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«Рослятинская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учебных кабинетов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Тимановская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ООШ»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Ремонт 2 учебных кабинетов под размещение Центра образования «Точка роста»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400,0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Зайчиковская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 в спортивном зале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1142984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17841"/>
              </p:ext>
            </p:extLst>
          </p:nvPr>
        </p:nvGraphicFramePr>
        <p:xfrm>
          <a:off x="35496" y="143753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581779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 муниципального ОКРУГА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 smtClean="0">
              <a:solidFill>
                <a:srgbClr val="B92507"/>
              </a:solidFill>
              <a:latin typeface="Palatino Linotyp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192" y="620688"/>
            <a:ext cx="13681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1012"/>
            <a:ext cx="9144000" cy="6166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36727"/>
              </p:ext>
            </p:extLst>
          </p:nvPr>
        </p:nvGraphicFramePr>
        <p:xfrm>
          <a:off x="70836" y="2492896"/>
          <a:ext cx="8821644" cy="34103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2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/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9006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Образовательные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«Васильевская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системы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отопления; 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косметический ремонт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5 312,0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Зайчиковская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автоматической системы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260,0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общеразвивающего вида №1 «Березка»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(ул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Советская, д. 2а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1 200,0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5548,7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7007,0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Красотинский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полов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150,0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</a:t>
                      </a:r>
                      <a:r>
                        <a:rPr lang="ru-RU" sz="11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Миньковский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сад»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пищеблока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143900" y="1142984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72279"/>
              </p:ext>
            </p:extLst>
          </p:nvPr>
        </p:nvGraphicFramePr>
        <p:xfrm>
          <a:off x="35496" y="143753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581779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 муниципального ОКРУГА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 smtClean="0">
              <a:solidFill>
                <a:srgbClr val="B92507"/>
              </a:solidFill>
              <a:latin typeface="Palatino Linotyp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192" y="620688"/>
            <a:ext cx="13681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1011"/>
            <a:ext cx="9127708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45138"/>
              </p:ext>
            </p:extLst>
          </p:nvPr>
        </p:nvGraphicFramePr>
        <p:xfrm>
          <a:off x="142845" y="2417578"/>
          <a:ext cx="8677626" cy="4277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7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4766"/>
                <a:gridCol w="1025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5300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Образовательные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«Бабушкинская СОШ»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мебель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Ноутбуки (для рабочих мест педагогов)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400,0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СШ 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им.П.И.Беляева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Мебель в кабинет административно управления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60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Рослятинская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Мебель для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музея и шахматной зоны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для пищеблока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Ноутбуки, проекторы, экраны в классы (6 комплектов)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200,0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200,0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1000,0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25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Подболотная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Мебель в кабинет учителей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25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Зайчиковская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ОШ»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Мебель для школьной столовой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35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Тимановская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Мебель 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для  2 учебных кабинетов под размещение Центра образования «Точка роста»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458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«Бабушкинский ЦДО»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Мебель,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оборудование</a:t>
                      </a:r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350,0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458155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Образовательные организаций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Миньковская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СШ 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им.П.И.Беляева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 ремонт здания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3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«Бабушкинская СОШ»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Коректировка</a:t>
                      </a: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143900" y="1142984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03552"/>
              </p:ext>
            </p:extLst>
          </p:nvPr>
        </p:nvGraphicFramePr>
        <p:xfrm>
          <a:off x="35496" y="143753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358 586,2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374 303,0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379 772,6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7504" y="581779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системы образования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 муниципального ОКРУГА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 smtClean="0">
              <a:solidFill>
                <a:srgbClr val="B92507"/>
              </a:solidFill>
              <a:latin typeface="Palatino Linotype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192" y="620688"/>
            <a:ext cx="13681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1011"/>
            <a:ext cx="9127708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1096" y="548680"/>
            <a:ext cx="32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Сохранение и развитие культурного потенциала, обеспечение процесса воспроизводства культурных ценностей, создание правовой, организационной, финансово – экономической основы развития культуры  Бабушкинского муниципального округа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56606"/>
              </p:ext>
            </p:extLst>
          </p:nvPr>
        </p:nvGraphicFramePr>
        <p:xfrm>
          <a:off x="142844" y="3356993"/>
          <a:ext cx="8846253" cy="3070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4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1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82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610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Культурно-досуговая деятельность в культурном пространстве округа, музейное дело, библиотечное обслуживание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38 734,4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51 895,1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54 159,7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Отношение средней заработной платы работников учреждений культуры к средней заработной плате по Вологодской области до 100%;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количества участников культурно-досуговых мероприятий до 100641 чел. к 2026 г;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количества участников клубных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формирований в расчете на 1 тыс. чел. до 114 человек к 2026 г.;</a:t>
                      </a:r>
                    </a:p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Увеличение доли библиотечных фондов, занесенных в электронный каталог, до 8,5% к 2026 г.;</a:t>
                      </a:r>
                    </a:p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Увеличение доли общедоступных библиотек округа, оснащенных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компьютерным оборудованием и доступом в сеть Интернет до 100%;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103101" y="2071881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798" y="476672"/>
            <a:ext cx="4674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СОХРАНЕНИЕ И РАЗВИТИЕ КУЛЬТУРНОГО ПОТЕНЦИАЛА и ТУРИСТСКОГО потенциала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07607"/>
              </p:ext>
            </p:extLst>
          </p:nvPr>
        </p:nvGraphicFramePr>
        <p:xfrm>
          <a:off x="142844" y="2348880"/>
          <a:ext cx="8894223" cy="93610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67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40 236,9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53 429,7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55 727,7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140364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" y="702001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05472"/>
              </p:ext>
            </p:extLst>
          </p:nvPr>
        </p:nvGraphicFramePr>
        <p:xfrm>
          <a:off x="142844" y="3071811"/>
          <a:ext cx="8846253" cy="2849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9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00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8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786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just" rtl="0" eaLnBrk="1" latinLnBrk="0" hangingPunct="1"/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условий реализации муниципальной программы</a:t>
                      </a:r>
                      <a:endParaRPr kumimoji="0"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802,5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834,6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868,0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посещений на одного жителя общедоступных библиотек по итогам года до 5,9% к 2026 г.;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граждан различных социально-возрастных категорий,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получивших доступ к культурным, музейным ценностям до 1470 человек к 2026 г.;</a:t>
                      </a:r>
                    </a:p>
                    <a:p>
                      <a:pPr algn="just"/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Увеличение числа музейных предметов внесенных в Гос. Каталог МФ РФ до 112 ед. к 2026 г.;</a:t>
                      </a:r>
                    </a:p>
                    <a:p>
                      <a:pPr algn="just"/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Увеличение количества посетителей округа (туристов и экскурсантов) до 14500 человек к 2026г.;</a:t>
                      </a:r>
                    </a:p>
                    <a:p>
                      <a:pPr algn="just"/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072462" y="1714488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798" y="620688"/>
            <a:ext cx="574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СОХРАНЕНИЕ И РАЗВИТИЕ КУЛЬТУРНОГО ПОТЕНЦИАЛА и ТУРИСТСКОГО потенциала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>
              <a:solidFill>
                <a:srgbClr val="B92507"/>
              </a:solidFill>
              <a:latin typeface="Palatino Linotyp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52753"/>
              </p:ext>
            </p:extLst>
          </p:nvPr>
        </p:nvGraphicFramePr>
        <p:xfrm>
          <a:off x="142844" y="2000240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40 236,9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53 429,7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55 727,7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17281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37453"/>
              </p:ext>
            </p:extLst>
          </p:nvPr>
        </p:nvGraphicFramePr>
        <p:xfrm>
          <a:off x="142844" y="3071810"/>
          <a:ext cx="8846253" cy="25661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9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00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06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08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Развитие туризма в Бабушкинском муниципальном округе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700,0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700,0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700,0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Увеличение числа туристических маршрутов до 16 проектов к 2026 г.;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Увеличение количества проведенных в районе праздников, конкурсов, фестивалей, привлекающих туристов до 15 к 2026 г.;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специалистов прошедших повышение квалификации на 100% ежегодно;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материалов размещенных на официальных страницах в сети Интернет по итогам года до 29 страниц.</a:t>
                      </a:r>
                    </a:p>
                    <a:p>
                      <a:pPr algn="just"/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072462" y="1714488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798" y="620688"/>
            <a:ext cx="5742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СОХРАНЕНИЕ И РАЗВИТИЕ КУЛЬТУРНОГО ПОТЕНЦИАЛА и ТУРИСТСКОГО потенциала бабушкинского муниципального </a:t>
            </a:r>
            <a:r>
              <a:rPr lang="ru-RU" sz="16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cap="all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2521"/>
              </p:ext>
            </p:extLst>
          </p:nvPr>
        </p:nvGraphicFramePr>
        <p:xfrm>
          <a:off x="142844" y="2000240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40 236,9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53 429,7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55 727,7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4"/>
            <a:ext cx="140364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81566526"/>
              </p:ext>
            </p:extLst>
          </p:nvPr>
        </p:nvGraphicFramePr>
        <p:xfrm>
          <a:off x="251520" y="1556792"/>
          <a:ext cx="6624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620688"/>
            <a:ext cx="9144000" cy="6477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ФОРМИРОВАНИЕ ПРОЕКТА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БЮДЖЕТА ОКРУГА НА 2023-2025 ГОДЫ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340768"/>
            <a:ext cx="1458861" cy="496855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ПРОЕКТ</a:t>
            </a: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64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90056" y="1196752"/>
            <a:ext cx="1046440" cy="496855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на 2023 год и плановый период 2024-2025 годов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-5898"/>
            <a:ext cx="424847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ФОРМИРОВАНИЕ ПРОЕКТА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04809"/>
              </p:ext>
            </p:extLst>
          </p:nvPr>
        </p:nvGraphicFramePr>
        <p:xfrm>
          <a:off x="249052" y="2903928"/>
          <a:ext cx="8742790" cy="185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9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5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5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Капитальные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ремонты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  <a:ea typeface="+mn-ea"/>
                          <a:cs typeface="+mn-cs"/>
                        </a:rPr>
                        <a:t>учреждений  культуры, комплектование книжных фондов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Капитальный ремонт здания МБУК Районного Дома культуры</a:t>
                      </a:r>
                      <a:endParaRPr kumimoji="0" lang="ru-RU" sz="1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494,0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290,0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Капитальный ремонт МУК "Бабушкинской МЦБС" </a:t>
                      </a:r>
                      <a:endParaRPr kumimoji="0" lang="ru-RU" sz="1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12 049,9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12 615,8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Комплектование книжных фондов муниципальных библиотек </a:t>
                      </a:r>
                      <a:r>
                        <a:rPr kumimoji="0" lang="ru-RU" sz="1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МУК"Бабушкинской</a:t>
                      </a:r>
                      <a:r>
                        <a:rPr kumimoji="0"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МЦБС" </a:t>
                      </a:r>
                      <a:endParaRPr kumimoji="0" lang="ru-RU" sz="1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378,0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378,0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378,0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92682" y="1423809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15238"/>
              </p:ext>
            </p:extLst>
          </p:nvPr>
        </p:nvGraphicFramePr>
        <p:xfrm>
          <a:off x="142844" y="178902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40 236,9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53 429,7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55 727,7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62068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СОХРАНЕНИЕ И РАЗВИТИЕ КУЛЬТУРНОГО ПОТЕНЦИАЛА и ТУРИСТСКОГО потенциала бабушкинского муниципального ОКРУГА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b="1" cap="all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92696"/>
            <a:ext cx="1008112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548680"/>
            <a:ext cx="3277028" cy="188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Создание благоприятных условий для развития малого и среднего предпринимательства, способствующих открытию новых рабочих мест, развитию реального сектора экономики, пополнению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4680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И ПОДДЕРЖКА СУБЪЕКТОВ МАЛОГО И СРЕДНЕГО ПРЕДПРИНИМАТЕЛЬСТВА БАБУШКИНСКОГО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43447"/>
              </p:ext>
            </p:extLst>
          </p:nvPr>
        </p:nvGraphicFramePr>
        <p:xfrm>
          <a:off x="214282" y="3429001"/>
          <a:ext cx="8750776" cy="22629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7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4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67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5921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3542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Проведение ежегодной Спасской ярмарки</a:t>
                      </a:r>
                      <a:endParaRPr kumimoji="0"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35,0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35,0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35,0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Доля среднесписочной численности работников (без внешних совместителей), занятых у субъектов малого и среднего предпринимательства, в общей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численности занятого населения до 35,2 %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субсидий на компенсацию организациям любых форм собственности и индивидуальным предпринимателям части затрат на ГСМ</a:t>
                      </a:r>
                      <a:endParaRPr kumimoji="0"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160,0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160,0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160,0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населенных пунктов, охваченных мобильной торговлей с 6 единиц в 2022 году до 9 в 2026 году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858148" y="2214554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56371"/>
              </p:ext>
            </p:extLst>
          </p:nvPr>
        </p:nvGraphicFramePr>
        <p:xfrm>
          <a:off x="142844" y="242088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976" y="1556792"/>
            <a:ext cx="1118618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4432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ЗАКОННОСТИ,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ПРАВОПОРЯДКА И ОБЩЕСТВЕННОЙ БЕЗОПАСНОСТИ В БАБУШКИНСКОМ МУНИЦИПАЛЬНОМ ОКРУГЕ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00042"/>
            <a:ext cx="3168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Повышение уровня безопасности граждан на территории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муниципального округа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89701"/>
              </p:ext>
            </p:extLst>
          </p:nvPr>
        </p:nvGraphicFramePr>
        <p:xfrm>
          <a:off x="214282" y="2838477"/>
          <a:ext cx="8715436" cy="33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н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аименованию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Профилактика преступлений и иных правонарушений: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104,9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104,9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104,9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2159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4470" algn="l"/>
                        </a:tabLst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Снижение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уровня преступности</a:t>
                      </a:r>
                    </a:p>
                  </a:txBody>
                  <a:tcPr marL="47625" marR="47625" marT="0" marB="0"/>
                </a:tc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Предупреждение беспризорности, безнадзорности, профилактика правонарушений  несовершеннолетних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624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Реализация профилактических и пропагандистских мер, направленных на культурное, спортивное, правовое, нравственное и военно-патриотическое воспитание граждан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612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Предупреждение экстремизма и терроризма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0" y="5949280"/>
            <a:ext cx="918673" cy="8934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86710" y="1571612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29873"/>
              </p:ext>
            </p:extLst>
          </p:nvPr>
        </p:nvGraphicFramePr>
        <p:xfrm>
          <a:off x="142844" y="185736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0032" y="764704"/>
            <a:ext cx="935738" cy="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70009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ЗАКОННОСТИ,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ПРАВОПОРЯДКА И ОБЩЕСТВЕННОЙ БЕЗОПАСНОСТИ В БАБУШКИНСКОМ МУНИЦИПАЛЬНОМ ОКРУГЕ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48293"/>
              </p:ext>
            </p:extLst>
          </p:nvPr>
        </p:nvGraphicFramePr>
        <p:xfrm>
          <a:off x="214282" y="2838477"/>
          <a:ext cx="8715436" cy="32918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н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аименованию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624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внедрения и/или  эксплуатации аппаратно-программного комплекса "Безопасный город"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73,9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73,9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73,9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Снижение числа потребителей </a:t>
                      </a:r>
                      <a:r>
                        <a:rPr kumimoji="0" lang="ru-RU" sz="11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психоактивных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веществ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Привлечение общественности к охране общественного порядка, активизация деятельности ДНД, внештатных сотрудников полиции, юных  помощников полиции, ЮИД и иных общественных объединений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Правовое информирование граждан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86710" y="1571612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24828"/>
              </p:ext>
            </p:extLst>
          </p:nvPr>
        </p:nvGraphicFramePr>
        <p:xfrm>
          <a:off x="142844" y="185736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328" y="692696"/>
            <a:ext cx="82384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7000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ЗАКОННОСТИ,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ПРАВОПОРЯДКА И ОБЩЕСТВЕННОЙ БЕЗОПАСНОСТИ В БАБУШКИНСКОМ МУНИЦИПАЛЬНОМ ОКРУГЕ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43570"/>
              </p:ext>
            </p:extLst>
          </p:nvPr>
        </p:nvGraphicFramePr>
        <p:xfrm>
          <a:off x="214282" y="2838477"/>
          <a:ext cx="8715436" cy="3828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н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аименованию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Безопасность дорожного движения:</a:t>
                      </a:r>
                      <a:endParaRPr kumimoji="0"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27,0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27,0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27,0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2159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4470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Снижение тяжести последствий дорожно-транспортных происшествий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Предупреждение опасного поведения участников дорожного движения путем организации и проведения профилактических мероприятий, и их информационно-пропагандистское сопровождение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Совершенствование материально-технической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базы образовательных учреждений, реализуемых образовательные программы с изучением правил дорожного движения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11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Освещение вопросов по тематике безопасности дорожного движения в СМИ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86710" y="1571612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24828"/>
              </p:ext>
            </p:extLst>
          </p:nvPr>
        </p:nvGraphicFramePr>
        <p:xfrm>
          <a:off x="142844" y="185736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328" y="692696"/>
            <a:ext cx="82384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715923"/>
            <a:ext cx="70009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ЗАКОННОСТИ,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ПРАВОПОРЯДКА И ОБЩЕСТВЕННОЙ БЕЗОПАСНОСТИ В БАБУШКИНСКОМ МУНИЦИПАЛЬНОМ ОКРУГЕ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31289"/>
              </p:ext>
            </p:extLst>
          </p:nvPr>
        </p:nvGraphicFramePr>
        <p:xfrm>
          <a:off x="214282" y="2838477"/>
          <a:ext cx="8715436" cy="3616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5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694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 н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аименованию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419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защиты населения и территории округа от чрезвычайных ситуаций природного и техногенного характера:</a:t>
                      </a:r>
                      <a:endParaRPr kumimoji="0"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521,6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521,6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521,6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Недопущение гибели людей при чрезвычайных ситуациях природного и техногенного характера</a:t>
                      </a:r>
                    </a:p>
                  </a:txBody>
                  <a:tcPr/>
                </a:tc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специализированной гидрометеорологической информацией для предупреждения чрезвычайных ситуаций природного и техногенного характера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102,6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102,6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102,6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606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Реализация вопроса местного значения по созданию, содержанию и организации деятельности аварийно-спасательных служб и (или) аварийно-спасательных формирований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449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эксплуатационно-технического обслуживания муниципальной системы оповещения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403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первичных мер пожарной безопасности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223,0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223,0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223,0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86710" y="1571612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24828"/>
              </p:ext>
            </p:extLst>
          </p:nvPr>
        </p:nvGraphicFramePr>
        <p:xfrm>
          <a:off x="142844" y="185736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328" y="692696"/>
            <a:ext cx="82384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КАДРЫ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003955"/>
            <a:ext cx="3347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Повышение качества и доступности услуг населению Бабушкинского муниципального округа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93768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02447"/>
              </p:ext>
            </p:extLst>
          </p:nvPr>
        </p:nvGraphicFramePr>
        <p:xfrm>
          <a:off x="106933" y="2708920"/>
          <a:ext cx="8894223" cy="85658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4292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1 494,5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98755"/>
              </p:ext>
            </p:extLst>
          </p:nvPr>
        </p:nvGraphicFramePr>
        <p:xfrm>
          <a:off x="214282" y="3714752"/>
          <a:ext cx="8715436" cy="2301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Установление доплаты к стипендиям студентов и врачей интернов, обучающихся за счет средств бюджета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192,0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432,0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432,0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Увеличение показателя обеспеченности врачами учреждений здравоохранения округа до 55%;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Увеличение количества специалистов со средним профессиональным медицинским образованием в учреждениях расположенных в сельской местности до 70%;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Увеличение показателя обеспеченности учителями образовательных учреждений до 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Частичная компенсация расходов по договору найма жилого помещения молодым специалистам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Строительство (приобретение)  служебного жилья для специалистов социальной сферы на территории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990,5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786710" y="2143116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2399270" cy="149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620688"/>
            <a:ext cx="45754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КАПИТАЛЬНЫЙ РЕМОНТ ЖИЛЫХ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ДОМОВ МУНИЦИПАЛЬНОГО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ЖИЛОГО ФОНДА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2797" y="696178"/>
            <a:ext cx="33357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Обеспечение сохранности жилищного фонда Бабушкинского округа, улучшение жилищных условий населения и повышение эффективности эксплуатации муниципального жилищного фонда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3267" y="1999873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29652"/>
              </p:ext>
            </p:extLst>
          </p:nvPr>
        </p:nvGraphicFramePr>
        <p:xfrm>
          <a:off x="142844" y="222335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09742"/>
              </p:ext>
            </p:extLst>
          </p:nvPr>
        </p:nvGraphicFramePr>
        <p:xfrm>
          <a:off x="214282" y="3387826"/>
          <a:ext cx="8715436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256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комфортных условий проживания для жителей Бабушкинского муниципального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количества отремонтированных жилых помещений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муниципального жилищного фонда к общему количеству жилых помещений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муниципального жилищного фонда округа до 30%;</a:t>
                      </a:r>
                    </a:p>
                    <a:p>
                      <a:pPr lvl="0"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количества отремонтированных жилых помещений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муниципального жилищного фонда к общему количеству жилых помещений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муниципального жилищного фонда округа, требующих капитального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ремонта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до 100%;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площади отремонтированных жилых помещений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муниципального жилищного фонда к общей площади жилых помещений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муниципального жилищного фонда округа, до 50%;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числа граждан, проживающих в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муниципальном жилищном фонде, улучшивших условия проживания, к общему числу граждан, проживающих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муниципальном жилищном фонде до 40%</a:t>
                      </a:r>
                    </a:p>
                    <a:p>
                      <a:pPr lvl="0" algn="just"/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3968" y="692696"/>
            <a:ext cx="146646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8520" y="500042"/>
            <a:ext cx="4714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ЭКОЛОГИЧЕСКОЙ БЕЗОПАСНОСТИ НА ТЕРРИТОРИИ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43297"/>
              </p:ext>
            </p:extLst>
          </p:nvPr>
        </p:nvGraphicFramePr>
        <p:xfrm>
          <a:off x="214282" y="2959198"/>
          <a:ext cx="8715436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Мероприятия по предотвращению  загрязнения окружающей среды отходами производства и потребления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Ликвидация несанкционированных свалок на площади до 4,9625 га в год ,</a:t>
                      </a:r>
                      <a:r>
                        <a:rPr kumimoji="0" lang="ru-RU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планируется убрать мусор с площади 8,9625 га)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624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Мероприятия по охране и рациональному использованию водных ресурсов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Ремонт и обустройство родников до 1 шт. в год;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оценка</a:t>
                      </a:r>
                      <a:r>
                        <a:rPr kumimoji="0" lang="ru-RU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качества воды в водных объектах 6 проб в год;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ежегодный сбор и передача на обезвреживание до 1650 шт. ртутьсодержащих ламп;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Проведение съемки русловой части водного объекта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612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Мероприятия по экологическому воспитанию, образованию, просвещению населения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Приобретение изданий по экологии </a:t>
                      </a:r>
                    </a:p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по экологическому образованию и просвещению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86710" y="1571612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34889"/>
              </p:ext>
            </p:extLst>
          </p:nvPr>
        </p:nvGraphicFramePr>
        <p:xfrm>
          <a:off x="142844" y="185736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3570" y="500042"/>
            <a:ext cx="35369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экологической безопасности граждан и сохранение природных систем Бабушкинского муниципального округа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142583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0728"/>
            <a:ext cx="2149220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620688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устойчивого функционирования энергосистемы Вологодской области на основе формирования и совершенствования экономических и организационных механизмов развития газоснабжения, энергосбережения и повышения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энергоэффективности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47281"/>
            <a:ext cx="4608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ЭНЕРГОСБЕРЕЖЕНИЕ И ПОВЫШЕНИЕ ЭНЕРГЕТИЧЕСКОЙ ЭФФЕКТИВНОСТИ НА ТЕРРИТОРИИ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1024" y="185585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763788"/>
              </p:ext>
            </p:extLst>
          </p:nvPr>
        </p:nvGraphicFramePr>
        <p:xfrm>
          <a:off x="142844" y="214906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41 079,2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22 653,2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9 282,1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03130"/>
              </p:ext>
            </p:extLst>
          </p:nvPr>
        </p:nvGraphicFramePr>
        <p:xfrm>
          <a:off x="214282" y="3088352"/>
          <a:ext cx="8715436" cy="262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71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Подготовка объектов теплоэнергетики к работе в осенне-зимний период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32 097,1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13 371,1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Кол-во объектов теплоэнергетики, подготовленных к работе в осенне-зимний период – 25 ед.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Доля объектов теплоэнергетики, подготовленных к работе в осенне-зимний период, от общего числа объектов, которые планировалось подготовить к работе в осенне-зимний период – 100%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Кол-во котельных планируемых к техническому перевооружению – 5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Организация уличного освещения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8 482,1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8 482,1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8 482,1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rtl="0" eaLnBrk="1" latinLnBrk="0" hangingPunct="1"/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rtl="0" eaLnBrk="1" latinLnBrk="0" hangingPunct="1"/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сетей теплоснабжения в Бабушкинском муниципальном округе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12393"/>
              </p:ext>
            </p:extLst>
          </p:nvPr>
        </p:nvGraphicFramePr>
        <p:xfrm>
          <a:off x="1584176" y="5826968"/>
          <a:ext cx="5292080" cy="9144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3790931"/>
                <a:gridCol w="1501149"/>
              </a:tblGrid>
              <a:tr h="2447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Протяженность электрических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 сетей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1026 км.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2447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Протяженность тепловых сетей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5,2 км.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2447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Муниципальных котельных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25 ед.</a:t>
                      </a:r>
                      <a:endParaRPr kumimoji="0"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07504" y="549052"/>
            <a:ext cx="8784976" cy="43167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ОСНОВНЫЕ ПОКАЗАТЕЛИ СОЦИАЛЬНО-ЭКОНОМИЧЕСКОГО  РАЗВИТИЯ</a:t>
            </a:r>
            <a:r>
              <a:rPr lang="en-US" altLang="ru-RU" sz="20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7364" y="1412776"/>
            <a:ext cx="2808312" cy="237626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7363" y="1484784"/>
            <a:ext cx="280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Численность населения (среднегодовая),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чел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86116" y="1412776"/>
            <a:ext cx="2761888" cy="23762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59346" y="1484784"/>
            <a:ext cx="266429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Оборот розничной торговли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 млн. руб.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43636" y="1412776"/>
            <a:ext cx="2676837" cy="2376264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43636" y="3942258"/>
            <a:ext cx="2676837" cy="258308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43636" y="1484784"/>
            <a:ext cx="2640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Прибыль прибыльных организаций до налогообложения, 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тыс. руб.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43636" y="4014266"/>
            <a:ext cx="261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 заработная плата, 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тыс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. руб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085880957"/>
              </p:ext>
            </p:extLst>
          </p:nvPr>
        </p:nvGraphicFramePr>
        <p:xfrm>
          <a:off x="319759" y="2260987"/>
          <a:ext cx="2775917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255215526"/>
              </p:ext>
            </p:extLst>
          </p:nvPr>
        </p:nvGraphicFramePr>
        <p:xfrm>
          <a:off x="3286117" y="2285992"/>
          <a:ext cx="2786082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3286116" y="3942258"/>
            <a:ext cx="2761889" cy="2583086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76043" y="4014266"/>
            <a:ext cx="2671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rgbClr val="0070C0"/>
                </a:solidFill>
                <a:latin typeface="Palatino Linotyp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Индекс потребительских цен в среднем за год, </a:t>
            </a:r>
            <a:r>
              <a:rPr lang="ru-RU" sz="1400" i="1" dirty="0">
                <a:solidFill>
                  <a:srgbClr val="0070C0"/>
                </a:solidFill>
                <a:latin typeface="Palatino Linotype" pitchFamily="18" charset="0"/>
              </a:rPr>
              <a:t>в % к предыдущему году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87364" y="3942258"/>
            <a:ext cx="2808312" cy="2583086"/>
          </a:xfrm>
          <a:prstGeom prst="rect">
            <a:avLst/>
          </a:prstGeom>
          <a:noFill/>
          <a:ln w="28575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8252" y="4014266"/>
            <a:ext cx="2787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rgbClr val="FF7C80"/>
                </a:solidFill>
                <a:latin typeface="Palatino Linotyp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Фонд начисленной заработной платы всех работников, </a:t>
            </a:r>
            <a:r>
              <a:rPr lang="ru-RU" sz="1400" i="1" dirty="0" smtClean="0">
                <a:solidFill>
                  <a:srgbClr val="FF7C80"/>
                </a:solidFill>
                <a:latin typeface="Palatino Linotype" pitchFamily="18" charset="0"/>
              </a:rPr>
              <a:t>млн. руб</a:t>
            </a:r>
            <a:r>
              <a:rPr lang="ru-RU" sz="1400" i="1" dirty="0">
                <a:solidFill>
                  <a:srgbClr val="FF7C80"/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638121347"/>
              </p:ext>
            </p:extLst>
          </p:nvPr>
        </p:nvGraphicFramePr>
        <p:xfrm>
          <a:off x="6215074" y="2285992"/>
          <a:ext cx="2635173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880179696"/>
              </p:ext>
            </p:extLst>
          </p:nvPr>
        </p:nvGraphicFramePr>
        <p:xfrm>
          <a:off x="319759" y="5013176"/>
          <a:ext cx="2775917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550833236"/>
              </p:ext>
            </p:extLst>
          </p:nvPr>
        </p:nvGraphicFramePr>
        <p:xfrm>
          <a:off x="3355154" y="4962251"/>
          <a:ext cx="2775917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620907058"/>
              </p:ext>
            </p:extLst>
          </p:nvPr>
        </p:nvGraphicFramePr>
        <p:xfrm>
          <a:off x="6256737" y="4968373"/>
          <a:ext cx="2631579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16016" y="-5898"/>
            <a:ext cx="424847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ФОРМИРОВАНИЕ ПРОЕКТА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4" y="642918"/>
            <a:ext cx="3857652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Создание условий для укрепления здоровья населения Бабушкинского муниципального округа путём развития инфраструктуры физической культуры и спорта, популяризации и пропаганды массового спорта, приобщение различных слоев жителей округа к регулярным занятиям физической культурой и спортом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6552" y="747281"/>
            <a:ext cx="489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ФИЗИЧЕСКОЙ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КУЛЬТУРЫ И СПОРТА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93768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53419"/>
              </p:ext>
            </p:extLst>
          </p:nvPr>
        </p:nvGraphicFramePr>
        <p:xfrm>
          <a:off x="106933" y="321468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3 166,7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833,3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833,3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8313"/>
              </p:ext>
            </p:extLst>
          </p:nvPr>
        </p:nvGraphicFramePr>
        <p:xfrm>
          <a:off x="214282" y="4266270"/>
          <a:ext cx="8715436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Увеличение уровня вовлеченности населения в систематические занятия физической культурой  и спортом через физкультурные и массовые спортивные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1 166,7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833,3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833,3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Увеличение доли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граждан с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истематически занимающихся физической культурой и спортом, в общей численности населения округа с 44,3% до 55%.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Развитие инфраструктуры физической культуры и спорта, строительство и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реконструкция спортивных объектов, доступность данных объектов в т.ч. для лиц с ограниченными возможностями здоровья и инвалидов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 уровня обеспеченности граждан спортивными сооружениями исходя из единовременной пропускной способности до 39,7% до 62,6%.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0" y="5949280"/>
            <a:ext cx="918673" cy="89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1440160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88814"/>
            <a:ext cx="2123728" cy="752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58" y="891297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РЕАЛИЗАЦИЯ МОЛОДЕЖНОЙ ПОЛИТИКИ В БАБУШКИНСКОМ МУНИЦИПАЛЬНОМ ОКРУГЕ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48680"/>
            <a:ext cx="2952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Создание благоприятных условий для гражданского становления и самореализации молодёжи, поддержка и развитие молодёжных инициатив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1783849"/>
            <a:ext cx="1005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152"/>
              </p:ext>
            </p:extLst>
          </p:nvPr>
        </p:nvGraphicFramePr>
        <p:xfrm>
          <a:off x="142844" y="215191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94737"/>
              </p:ext>
            </p:extLst>
          </p:nvPr>
        </p:nvGraphicFramePr>
        <p:xfrm>
          <a:off x="214282" y="3208032"/>
          <a:ext cx="8715436" cy="3459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для детей и молодежи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доли молодых граждан, состоящих в общественных и молодежных объединениях с 48,7% до 58%,</a:t>
                      </a:r>
                    </a:p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количества   участников мероприятий с 1250 до 1300 человек, </a:t>
                      </a:r>
                    </a:p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доли молодых граждан, участвующих в мероприятиях по патриотическому воспитанию молодежи с 40% до 45%,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доли молодых граждан, участвующих в мероприятиях по активизации и развитию волонтерского движения от 7% до 7,5%,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доли молодых граждан, участвующих в мероприятиях, направленных на повышение социальной активности  молодежи с 70% до 75%.</a:t>
                      </a:r>
                      <a:endParaRPr lang="ru-RU" sz="1200" b="1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2195736" cy="1115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563888" cy="25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869811"/>
            <a:ext cx="45754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АГРОПРОМЫШЛЕННОГО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КОМПЛЕКСА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2654" y="592812"/>
            <a:ext cx="2927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пчеловодства в Бабушкинском округе, развитие личных подсобных хозяйств, обеспечение сохранности и готовности сельскохозяйственной техники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3267" y="1866117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67122"/>
              </p:ext>
            </p:extLst>
          </p:nvPr>
        </p:nvGraphicFramePr>
        <p:xfrm>
          <a:off x="142844" y="222335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63071"/>
              </p:ext>
            </p:extLst>
          </p:nvPr>
        </p:nvGraphicFramePr>
        <p:xfrm>
          <a:off x="214282" y="3387826"/>
          <a:ext cx="8715436" cy="24290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Развитие пчеловодства в Бабушкинском округе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Рост объемов производства продукции сельского хозяйства в хозяйствах всех категорий на 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624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Развитие личных подсобных хозяйств через конкурс «Бабушкинское подворье"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Сохранение поголовья коров в личных подсобных хозяйствах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в кол-ве 246 </a:t>
                      </a:r>
                      <a:endParaRPr kumimoji="0"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612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сохранности и готовности сельскохозяйственной  техники</a:t>
                      </a:r>
                      <a:endParaRPr kumimoji="0"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исправной техники и сельхозмашин на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2 </a:t>
                      </a:r>
                      <a:r>
                        <a:rPr kumimoji="0" lang="ru-RU" sz="10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36712"/>
            <a:ext cx="162540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2696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548680"/>
            <a:ext cx="34290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Модернизация объектов коммунальной инфраструктуры, повышение качества жизни населения, проживающего на территории Бабушкинского округа, улучшение качества коммунальных услуг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КОММУНАЛЬНОГО ХОЗЯЙСТВА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НА ТЕРРИТОРИИ БАБУШКИНСКОГО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93768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22835"/>
              </p:ext>
            </p:extLst>
          </p:nvPr>
        </p:nvGraphicFramePr>
        <p:xfrm>
          <a:off x="106933" y="242886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19 849,0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13 181,9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8 000,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34916"/>
              </p:ext>
            </p:extLst>
          </p:nvPr>
        </p:nvGraphicFramePr>
        <p:xfrm>
          <a:off x="214282" y="3500438"/>
          <a:ext cx="8715436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или реконструкция водопроводных сетей района с целью устранения главного источника потерь воды, замена ветхих и прокладка новых труб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устраненных аварий на водопроводных сетях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2025 году увеличится в 10 раз;</a:t>
                      </a:r>
                      <a:endParaRPr kumimoji="0"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Сокращение доли ветхих сетей водоснабжения  от общей протяженности до 1,2%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Разработка и согласование проектов зон санитарной охраны источников водоснабжения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170,0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rgbClr val="FF0000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Реконструкция систем водоснабжения Бабушкинского округа (в том числе реализация проектов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«Народный бюджет»)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786710" y="221589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2195736" cy="8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55694"/>
            <a:ext cx="1924110" cy="1115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80844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КОММУНАЛЬНОГО ХОЗЯЙСТВА НА ТЕРРИТОРИИ БАБУШКИНСКОГО МУНИЦИПАЛЬНОГО </a:t>
            </a:r>
            <a:r>
              <a:rPr lang="ru-RU" sz="16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</a:t>
            </a:r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продолжение)</a:t>
            </a:r>
            <a:endParaRPr lang="ru-RU" sz="16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93768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42095"/>
              </p:ext>
            </p:extLst>
          </p:nvPr>
        </p:nvGraphicFramePr>
        <p:xfrm>
          <a:off x="106933" y="242886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19 849,0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13 181,9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8 000,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6121"/>
              </p:ext>
            </p:extLst>
          </p:nvPr>
        </p:nvGraphicFramePr>
        <p:xfrm>
          <a:off x="214282" y="3500438"/>
          <a:ext cx="8715436" cy="3127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Строительство, реконструкция и капитальный ремонт централизованных систем водоснабжения и водоотведения населенных пунктов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2700,0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Протяженность отремонтированных участков водопровода  к 2025 году увеличится до  5,2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п. м. 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Количество скважин, с утвержденными границами зон санитарной охраны, привязанной к местной системе координат к 2025 году составит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54 ед..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Реализация регионального проекта «Чистая вода» (Строительство и реконструкция (модернизация) объектов питьевого водоснабжения в рамках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РП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«Чистая вода»)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11 669,0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5 181,9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rgbClr val="FF0000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Прочие мероприятия в сфере коммунального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4 010,0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64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Обустройство зон санитарной охраны артезианских скважин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1 000,0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rgbClr val="FF0000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0" y="5949280"/>
            <a:ext cx="918673" cy="8934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786710" y="2071678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880264"/>
            <a:ext cx="30243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Обеспечение долгосрочной сбалансированности и устойчивости бюджета округа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52875"/>
              </p:ext>
            </p:extLst>
          </p:nvPr>
        </p:nvGraphicFramePr>
        <p:xfrm>
          <a:off x="183073" y="3212976"/>
          <a:ext cx="8846253" cy="2654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00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по подпрограммам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2204">
                <a:tc>
                  <a:txBody>
                    <a:bodyPr/>
                    <a:lstStyle/>
                    <a:p>
                      <a:pPr marL="0" algn="just" rtl="0" eaLnBrk="1" latinLnBrk="0" hangingPunct="1"/>
                      <a:endParaRPr kumimoji="0" lang="ru-RU" sz="13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just" rtl="0" eaLnBrk="1" latinLnBrk="0" hangingPunct="1"/>
                      <a:endParaRPr kumimoji="0" lang="ru-RU" sz="13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just" rtl="0" eaLnBrk="1" latinLnBrk="0" hangingPunct="1"/>
                      <a:endParaRPr kumimoji="0" lang="ru-RU" sz="13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реализации муниципальной программы «Управление муниципальными финансами Бабушкинского муниципального округа»</a:t>
                      </a:r>
                      <a:endParaRPr kumimoji="0" lang="ru-RU" sz="13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10 497,4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10 020,3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10 020,3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Сдерживание объема просроченной кредиторской задолженности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бюджета округа к общему объему расходов бюджета округа на 0%;</a:t>
                      </a:r>
                      <a:endParaRPr kumimoji="0" lang="ru-RU" sz="1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доли расходов бюджета округа,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формируемых в рамках программ, к общему объему</a:t>
                      </a:r>
                      <a:r>
                        <a:rPr kumimoji="0"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расходов бюджета округа до уровня 96,0 %;</a:t>
                      </a:r>
                    </a:p>
                    <a:p>
                      <a:pPr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Сдерживание доли расходов на обслуживание муниципального долга округа в общем объеме расходов бюджета округа на 0,0%;</a:t>
                      </a:r>
                    </a:p>
                    <a:p>
                      <a:pPr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Ежегодное выполнение плана контрольных мероприятий на уровне 100,0%</a:t>
                      </a:r>
                      <a:endParaRPr kumimoji="0" lang="ru-RU" sz="1000" b="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001024" y="1928802"/>
            <a:ext cx="871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798" y="836712"/>
            <a:ext cx="34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УПРАВЛЕНИЕ МУНИЦИПАЛЬНЫМИ ФИНАНСАМИ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98547"/>
              </p:ext>
            </p:extLst>
          </p:nvPr>
        </p:nvGraphicFramePr>
        <p:xfrm>
          <a:off x="150335" y="2205801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10 497,4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10 020,3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10 020,3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1734696" cy="1084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101819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2712" y="818128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  <a:endParaRPr lang="ru-RU" sz="1400" b="1" cap="all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ngsanaUPC" panose="02020603050405020304" pitchFamily="18" charset="-34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СОВЕРШЕНСТВОВАНИЕ МУНИЦИПАЛЬНОГО УПРАВЛЕНИЯ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4171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Эффективное функционирование системы муниципального управления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6376" y="1423809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5267"/>
              </p:ext>
            </p:extLst>
          </p:nvPr>
        </p:nvGraphicFramePr>
        <p:xfrm>
          <a:off x="106933" y="172328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71 997,7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70 269,4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70 497,0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7917"/>
              </p:ext>
            </p:extLst>
          </p:nvPr>
        </p:nvGraphicFramePr>
        <p:xfrm>
          <a:off x="214282" y="2816546"/>
          <a:ext cx="8715436" cy="2365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55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5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Совершенствование деятельности Многофункционального центра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2 616,1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2 616,1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2 616,1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 качества предоставления государственных и муниципальных услуг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Стимулирование, мотивация и оценка деятельности муниципальных служащих в органах местного самоуправления Бабушкинского муниципального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3 204,4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3 204,4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3 204,4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Стабильность и профессионализм муниципальной службы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Администрации Бабушкинского муниципального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66 177,2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64 449,9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64 676,5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доли мероприятий, выполненных в соответствии с планом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4128" y="5301208"/>
            <a:ext cx="1656184" cy="1417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63688" y="5301208"/>
            <a:ext cx="1728192" cy="14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592" y="551582"/>
            <a:ext cx="3815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сети автомобильных дорог местного значения в соответствии с потребностями населения, темпами социально- экономического развития округа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032" y="47667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  <a:endParaRPr lang="ru-RU" sz="1600" b="1" cap="all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ngsanaUPC" panose="02020603050405020304" pitchFamily="18" charset="-34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РАЗВИТИЕ СЕТИ АВТОМОБИЛЬНЫХ ДОРОГ МЕСТНОГО ЗНАЧЕНИЯ НА ТЕРРИТОРИИ БАБУШКИНСКОГО МУНИЦИПАЛЬНОГО </a:t>
            </a:r>
            <a:r>
              <a:rPr lang="ru-RU" sz="16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600" b="1" cap="all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1024" y="1783849"/>
            <a:ext cx="1005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16131"/>
              </p:ext>
            </p:extLst>
          </p:nvPr>
        </p:nvGraphicFramePr>
        <p:xfrm>
          <a:off x="142844" y="207167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20 584,8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21 543,1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20 694,1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40784"/>
              </p:ext>
            </p:extLst>
          </p:nvPr>
        </p:nvGraphicFramePr>
        <p:xfrm>
          <a:off x="214282" y="3245174"/>
          <a:ext cx="8715436" cy="3459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1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и содержание автомобильных дорог общего пользования в населенных пунктах за счет средств Дорожного фонда Вологодской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4 163,1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4 163,1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4 163,1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протяженности а/д общего пользования местного значения, отвечающего нормативным требованиям к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общей протяженности а/д общего пользования до 2%;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Увеличение протяженности а/д общего пользования местного значения для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обеспечения подъездов к земельным участкам, предоставляемым отдельным категориям граждан, 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отвечающего нормативным требованиям к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общей протяженности а/д общего пользования до 0,7%;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Протяженности а/д местного значения 443 км, в том числе искусственных сооружений 52 п. м., поддерживаемых в надлежащем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состоянии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Содержание, строительство и реконструкция автомобильных дорог и искусственных сооружений из Дорожного фонда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15 699,0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17 380,0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16 531,0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2712" y="676434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  <a:endParaRPr lang="ru-RU" sz="1400" b="1" cap="all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ngsanaUPC" panose="02020603050405020304" pitchFamily="18" charset="-34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РЕАЛИЗАЦИЯ ДОПОЛНИТЕЛЬНОГО ОБРАЗОВАНИЯ В ОБЛАСТИ МУЗЫКАЛЬНОГО ИСКУССТВА В МУНИЦИПАЛЬНОМ БЮДЖЕТНОМ УЧРЕЖДЕНИИ ДОПОЛНИТЕЛЬНОГО ОБРАЗОВАНИЯ "БАБУШКИНСКАЯ ДЕТСКАЯ МУЗЫКАЛЬНАЯ ШКОЛА"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758314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Обеспечение удовлетворенности населения доступностью и качеством услуг в сфере дополнительного образования в области музыкального искусства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4404" y="221589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62395"/>
              </p:ext>
            </p:extLst>
          </p:nvPr>
        </p:nvGraphicFramePr>
        <p:xfrm>
          <a:off x="106933" y="2564904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2 349,4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2 461,2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2 576,0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34080"/>
              </p:ext>
            </p:extLst>
          </p:nvPr>
        </p:nvGraphicFramePr>
        <p:xfrm>
          <a:off x="107504" y="3571448"/>
          <a:ext cx="888433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9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498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Развитие дополнительного образования в области музыкального искусства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2 349,4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2 461,2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2 576,0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детей, обучающихся в ДМШ, привлекаемых к участию в различных творческих мероприятиях, в том числе проводимых непосредственно ДМШ (мастер-классы), творческие встречи, концерты, выставки, театрализованные представления и т.д.) от общего числа детей, обучающихся в ДМШ  до 90% 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детей, обучающихся в ДМШ, привлекаемых к участию в творческих мероприятиях международного, всероссийского и регионального  значения, от общего числа детей, обучающихся в ДМШ до 40,0% 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детей, обучающихся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ФГТ, в общей численности обучающихся в ДМШ до 40%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родителей (законных представителей), удовлетворенных качеством условий осуществления образовательных услуг до 96%</a:t>
                      </a:r>
                      <a:endParaRPr kumimoji="0" lang="ru-RU" sz="1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291502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890717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ФОРМИРОВАНИЕ СОВРЕМЕННОЙ ГОРОДСКОЙ СРЕДЫ НА ТЕРРИТОРИИ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931947"/>
            <a:ext cx="34290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Повышение уровня благоустройства территории Бабушкинского муниципального округа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93768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46338"/>
              </p:ext>
            </p:extLst>
          </p:nvPr>
        </p:nvGraphicFramePr>
        <p:xfrm>
          <a:off x="106933" y="2348880"/>
          <a:ext cx="8894223" cy="99988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1456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7 769,3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451,5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63620"/>
              </p:ext>
            </p:extLst>
          </p:nvPr>
        </p:nvGraphicFramePr>
        <p:xfrm>
          <a:off x="214282" y="3500438"/>
          <a:ext cx="8715436" cy="1822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общественных территорий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6 020,0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1-й общественных территорий</a:t>
                      </a:r>
                    </a:p>
                  </a:txBody>
                  <a:tcPr/>
                </a:tc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Реализация регионального проекта "Формирование комфортной городской среды"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1 749,3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451,5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2-х дворовых территорий,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1-го общественного пространства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786710" y="2071678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45224"/>
            <a:ext cx="385594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картинки\formir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3216"/>
            <a:ext cx="377078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88"/>
            <a:ext cx="9144001" cy="62373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1412776"/>
            <a:ext cx="8568952" cy="537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" y="692696"/>
            <a:ext cx="9144001" cy="6477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lang="ru-RU" sz="4000" dirty="0">
              <a:solidFill>
                <a:schemeClr val="accent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620688"/>
            <a:ext cx="9144001" cy="6477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ЗАДАЧИ И НАПРАВЛЕНИЯ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БЮДЖЕТНОЙ ПОЛИТИКИ НА 2023-2025 ГОДЫ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-5898"/>
            <a:ext cx="424847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ФОРМИРОВАНИЕ ПРОЕКТА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1584176"/>
            <a:ext cx="6912768" cy="72008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8000"/>
            <a:r>
              <a:rPr lang="ru-RU" dirty="0" smtClean="0">
                <a:solidFill>
                  <a:srgbClr val="002060"/>
                </a:solidFill>
                <a:latin typeface="Book Antiqua" pitchFamily="18" charset="0"/>
                <a:ea typeface="Segoe UI" pitchFamily="34" charset="0"/>
                <a:cs typeface="Calibri" panose="020F0502020204030204" pitchFamily="34" charset="0"/>
              </a:rPr>
              <a:t>обеспечение устойчивости и сбалансированности бюджета ОКРУГА</a:t>
            </a:r>
            <a:endParaRPr lang="en-US" dirty="0" smtClean="0">
              <a:solidFill>
                <a:srgbClr val="002060"/>
              </a:solidFill>
              <a:latin typeface="Book Antiqua" pitchFamily="18" charset="0"/>
              <a:ea typeface="Segoe UI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2420888"/>
            <a:ext cx="5976664" cy="72008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8000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  <a:ea typeface="Segoe UI" pitchFamily="34" charset="0"/>
                <a:cs typeface="Calibri" panose="020F0502020204030204" pitchFamily="34" charset="0"/>
              </a:rPr>
              <a:t>укрепление доходной базы бюджета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284984"/>
            <a:ext cx="5472608" cy="72008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800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ea typeface="Segoe UI" pitchFamily="34" charset="0"/>
                <a:cs typeface="Calibri" panose="020F0502020204030204" pitchFamily="34" charset="0"/>
              </a:rPr>
              <a:t>реализация указов Президента РФ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4149080"/>
            <a:ext cx="5472608" cy="72008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8000"/>
            <a:r>
              <a:rPr lang="ru-RU" dirty="0" smtClean="0">
                <a:solidFill>
                  <a:srgbClr val="585858"/>
                </a:solidFill>
                <a:latin typeface="Book Antiqua" pitchFamily="18" charset="0"/>
                <a:ea typeface="Segoe UI" pitchFamily="34" charset="0"/>
                <a:cs typeface="Calibri" panose="020F0502020204030204" pitchFamily="34" charset="0"/>
              </a:rPr>
              <a:t>сохранение социальной направленности бюджета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5013176"/>
            <a:ext cx="5976664" cy="72008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800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  <a:ea typeface="Segoe UI" pitchFamily="34" charset="0"/>
                <a:cs typeface="Calibri" panose="020F0502020204030204" pitchFamily="34" charset="0"/>
              </a:rPr>
              <a:t>увеличение объема  бюджетных средств, направляемых на развитие ОКРУГА</a:t>
            </a:r>
          </a:p>
        </p:txBody>
      </p:sp>
      <p:pic>
        <p:nvPicPr>
          <p:cNvPr id="30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3265508"/>
            <a:ext cx="792088" cy="739556"/>
          </a:xfrm>
          <a:prstGeom prst="rect">
            <a:avLst/>
          </a:prstGeom>
          <a:noFill/>
        </p:spPr>
      </p:pic>
      <p:pic>
        <p:nvPicPr>
          <p:cNvPr id="31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2401412"/>
            <a:ext cx="792088" cy="739556"/>
          </a:xfrm>
          <a:prstGeom prst="rect">
            <a:avLst/>
          </a:prstGeom>
          <a:noFill/>
        </p:spPr>
      </p:pic>
      <p:pic>
        <p:nvPicPr>
          <p:cNvPr id="32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1556792"/>
            <a:ext cx="792088" cy="739556"/>
          </a:xfrm>
          <a:prstGeom prst="rect">
            <a:avLst/>
          </a:prstGeom>
          <a:noFill/>
        </p:spPr>
      </p:pic>
      <p:pic>
        <p:nvPicPr>
          <p:cNvPr id="33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4129604"/>
            <a:ext cx="792088" cy="739556"/>
          </a:xfrm>
          <a:prstGeom prst="rect">
            <a:avLst/>
          </a:prstGeom>
          <a:noFill/>
        </p:spPr>
      </p:pic>
      <p:pic>
        <p:nvPicPr>
          <p:cNvPr id="34" name="Picture 3" descr="E:\Оформление\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4993700"/>
            <a:ext cx="792088" cy="7395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230683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964466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ОБЕСПЕЧЕНИЕ КАЧЕСТВЕННОГО БЮДЖЕТНОГО (БУХГАЛТЕРСКОГО) УЧЕТА И ОТЧЕТНОСТИ В ОРГАНАХ МЕСТНОГО САМОУПРАВЛЕНИЯ РАЙОНА, КАЗЕННЫХ И БЮДЖЕТНЫХ УЧРЕЖДЕНИЯХ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861680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Повышение качества бюджетного (бухгалтерского) учета и отчетности в органах местного самоуправления района, казенных и бюджетных учреждениях Бабушкинского муниципального округа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93768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59174"/>
              </p:ext>
            </p:extLst>
          </p:nvPr>
        </p:nvGraphicFramePr>
        <p:xfrm>
          <a:off x="106933" y="2866296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13 196,9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12 757,2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12 757,2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18694"/>
              </p:ext>
            </p:extLst>
          </p:nvPr>
        </p:nvGraphicFramePr>
        <p:xfrm>
          <a:off x="214282" y="3929066"/>
          <a:ext cx="8715436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9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5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6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качественного бюджетного (бухгалтерского) учета и отчетности в муниципальных учреждениях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13 196,9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12 757,2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12 757,2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 качества формирования полной, сопоставимой, достоверной, объективной информации о финансовой деятельности обслуживаемых учреждений, их имущественном положении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786710" y="2575937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тыс. руб. 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2" descr="C:\Users\1\Downloads\oblachnaya_buchgalneriya_1-300x197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17918" y="5496599"/>
            <a:ext cx="1785930" cy="117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6599"/>
            <a:ext cx="1781709" cy="118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675273"/>
            <a:ext cx="4464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КОМПЛЕКСНОЕ ОБУСТРОЙСТВО СЕЛЬСКИХ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ТЕРРИТОРИЙ БАБУШКИНСКОГО МУНИЦИПАЛЬНОГО </a:t>
            </a:r>
            <a:r>
              <a:rPr lang="ru-RU" sz="1400" b="1" cap="all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ОКРУГА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на 2020 -2024 годы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4764"/>
              </p:ext>
            </p:extLst>
          </p:nvPr>
        </p:nvGraphicFramePr>
        <p:xfrm>
          <a:off x="214282" y="4245306"/>
          <a:ext cx="8715436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9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656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Ввод  (приобретение) жилья для сельских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3 562,7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294,2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Увеличение ввода (приобретения) жилых помещений для граждан, проживающих на территории Бабушкинского муниципального округа до 2500 кв. м. к 2025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сельских территорий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2 390,4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2 390,4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2 390,4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Увеличение количества реализованных проектов по благоустройству сельских территорий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до 15 ед. к 2025 году</a:t>
                      </a:r>
                      <a:endParaRPr kumimoji="0" lang="ru-RU" sz="1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64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Предотвращение распространения сорного растения борщевик "Сосновского"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1 220,7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Увеличение площади земельных участков,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обработанных химическими и механическими способами для предотвращения </a:t>
                      </a:r>
                      <a:r>
                        <a:rPr kumimoji="0" lang="ru-RU" sz="1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распространения сорного растения борщевик "Сосновского«</a:t>
                      </a:r>
                      <a:r>
                        <a:rPr kumimoji="0" lang="ru-RU" sz="1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до 38,05 га</a:t>
                      </a:r>
                      <a:endParaRPr kumimoji="0" lang="ru-RU" sz="1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86710" y="2794811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42844" y="315204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7 173,8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2 684,6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2 390,4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35896" y="1673542"/>
            <a:ext cx="2520280" cy="1323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720" y="1844824"/>
            <a:ext cx="1132004" cy="1152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8" y="616039"/>
            <a:ext cx="46085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Удовлетворение потребностей в благоустроенном жилье населения, проживающего на сельских территориях Бабушкинского муниципального округа, в том числе молодых семей и молодых специалистов, повышение уровня комплексного обустройства объектами социальной и инженерной инфраструктуры сельских территорий  Бабушкинского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63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4050" y="836712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Поддержка социально ориентированных некоммерческих организаций в Бабушкинском муниципальном  округе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60777"/>
              </p:ext>
            </p:extLst>
          </p:nvPr>
        </p:nvGraphicFramePr>
        <p:xfrm>
          <a:off x="214282" y="4245306"/>
          <a:ext cx="8715436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18">
                <a:tc>
                  <a:txBody>
                    <a:bodyPr/>
                    <a:lstStyle/>
                    <a:p>
                      <a:pPr marL="72000" marR="0" lvl="0" indent="0" algn="ctr" defTabSz="9143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Наименование основных мероприятий</a:t>
                      </a:r>
                      <a:endParaRPr lang="ru-RU" sz="1400" b="1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2023г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2025г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itchFamily="18" charset="0"/>
                        </a:rPr>
                        <a:t>Результат (показатель)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64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Финансовая поддержка 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социально ориентированных некоммерческих организаций 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Увеличение количества</a:t>
                      </a:r>
                      <a:r>
                        <a:rPr kumimoji="0"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Times New Roman" pitchFamily="18" charset="0"/>
                        </a:rPr>
                        <a:t> граждан, принимающих участие в деятельности социально ориентированных некоммерческих организаций и общественных объединений до 1980 чел.</a:t>
                      </a:r>
                      <a:endParaRPr kumimoji="0"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86710" y="2794811"/>
            <a:ext cx="1071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руб. 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2704"/>
              </p:ext>
            </p:extLst>
          </p:nvPr>
        </p:nvGraphicFramePr>
        <p:xfrm>
          <a:off x="142844" y="3152048"/>
          <a:ext cx="8894223" cy="9198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033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68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Объем финансирования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2023 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2024г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2025г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2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664,6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664,6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664,6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1046346"/>
            <a:ext cx="4108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ЦЕЛЬ: 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Поддержка деятельности социально ориентированных некоммерческих организаций, осуществляющих деятельность на территории Бабушкинского муниципального округа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473732"/>
            <a:ext cx="8212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БЮДЖЕТ БАБУШКИНСКОГО МУНИЦИПАЛЬНОГО ОКРУГА СФОРМИРОВАН БЕЗДЕФИЦИТНЫЙ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473732"/>
            <a:ext cx="821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МУНИЦИПАЛЬНЫЙ ДОЛГ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ОТСУТСТВУЕТ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1011"/>
            <a:ext cx="9144001" cy="615599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765076"/>
            <a:ext cx="9144001" cy="7917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КОНТАКТНАЯ ИНФОРМАЦИЯ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«Бюджет для граждан» нацелен на получение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обратной связи от граждан.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Уважаемые жители Бабушкинского муниципального округа!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В настоящем документе  мы постарались в доступной и понятной форме изложить принципы формирования бюджета нашего округа, а также показать  на какие цели и в каких объемах  направляются бюджетные средства, что позволит всем заинтересованным жителям Бабушкинского округа принять активное участие в обсуждении  проекта бюджета на 2023 год и плановый период 2023 и 2024 годы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000504"/>
            <a:ext cx="371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Адрес: 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161350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, Вологодская область,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с.им. Бабушкина,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ул. Бабушкина, д.54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Телефон/факс: (81745) 2-14-64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E-mail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: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hlinkClick r:id="rId4"/>
              </a:rPr>
              <a:t>fin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hlinkClick r:id="rId4"/>
              </a:rPr>
              <a:t>02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hlinkClick r:id="rId4"/>
              </a:rPr>
              <a:t>@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hlinkClick r:id="rId4"/>
              </a:rPr>
              <a:t>vologda.ru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Заместитель руководителя администрации района,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начальник Финансового управления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Н.А. Андреева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000504"/>
            <a:ext cx="378621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Источники размещения информации о бюджете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Официальный сайт Администрации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муниципального района: </a:t>
            </a:r>
          </a:p>
          <a:p>
            <a:pPr>
              <a:defRPr/>
            </a:pPr>
            <a:r>
              <a:rPr lang="en-US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http://www.admbabush.ru/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Официальное печатное издание: 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официальный вестник </a:t>
            </a:r>
            <a:r>
              <a:rPr lang="ru-RU" sz="1600" b="1" u="sng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Бабушкинского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муниципального района</a:t>
            </a:r>
            <a:endParaRPr lang="ru-RU" sz="1600" b="1" u="sng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КОНТАКТНАЯ ИНФОРМАЦИЯ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02" y="4719460"/>
            <a:ext cx="1156154" cy="1085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929" y="987320"/>
            <a:ext cx="908720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630932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8337937"/>
              </p:ext>
            </p:extLst>
          </p:nvPr>
        </p:nvGraphicFramePr>
        <p:xfrm>
          <a:off x="179512" y="1340768"/>
          <a:ext cx="896448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38121"/>
              </p:ext>
            </p:extLst>
          </p:nvPr>
        </p:nvGraphicFramePr>
        <p:xfrm>
          <a:off x="107504" y="4582932"/>
          <a:ext cx="8892481" cy="2086428"/>
        </p:xfrm>
        <a:graphic>
          <a:graphicData uri="http://schemas.openxmlformats.org/drawingml/2006/table">
            <a:tbl>
              <a:tblPr firstRow="1" firstCol="1" bandRow="1">
                <a:effectLst/>
                <a:tableStyleId>{0E3FDE45-AF77-4B5C-9715-49D594BDF05E}</a:tableStyleId>
              </a:tblPr>
              <a:tblGrid>
                <a:gridCol w="251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9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62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5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04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31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9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2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553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79706">
                <a:tc gridSpan="2">
                  <a:txBody>
                    <a:bodyPr/>
                    <a:lstStyle/>
                    <a:p>
                      <a:pPr algn="ctr" fontAlgn="ctr"/>
                      <a:endParaRPr kumimoji="0"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Показатели</a:t>
                      </a:r>
                      <a:endParaRPr kumimoji="0" lang="ru-RU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kumimoji="0"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(факт)</a:t>
                      </a:r>
                      <a:endParaRPr kumimoji="0" lang="ru-RU" sz="1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r>
                        <a:rPr kumimoji="0" 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 </a:t>
                      </a:r>
                    </a:p>
                    <a:p>
                      <a:pPr algn="ctr" fontAlgn="ctr"/>
                      <a:r>
                        <a:rPr kumimoji="0"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(ожидаемое</a:t>
                      </a:r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исполнение</a:t>
                      </a:r>
                      <a:r>
                        <a:rPr kumimoji="0"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  <a:endParaRPr kumimoji="0" lang="ru-RU" sz="1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kumimoji="0"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(план)</a:t>
                      </a:r>
                      <a:endParaRPr kumimoji="0" lang="ru-RU" sz="1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 2022</a:t>
                      </a:r>
                      <a:endParaRPr kumimoji="0" lang="ru-RU" sz="1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2024</a:t>
                      </a:r>
                      <a:endParaRPr kumimoji="0" lang="en-US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1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 2022</a:t>
                      </a:r>
                      <a:endParaRPr kumimoji="0" lang="ru-RU" sz="1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2025</a:t>
                      </a:r>
                      <a:endParaRPr kumimoji="0" lang="en-US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kumimoji="0"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(план)</a:t>
                      </a:r>
                      <a:endParaRPr kumimoji="0" lang="ru-RU" sz="1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 2022</a:t>
                      </a:r>
                      <a:endParaRPr kumimoji="0" lang="ru-RU" sz="1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683">
                <a:tc gridSpan="2">
                  <a:txBody>
                    <a:bodyPr/>
                    <a:lstStyle/>
                    <a:p>
                      <a:pPr algn="l" fontAlgn="b"/>
                      <a:endParaRPr kumimoji="0"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kumimoji="0"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ДОХОДЫ, в т.ч.:</a:t>
                      </a:r>
                      <a:endParaRPr kumimoji="0"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568,4</a:t>
                      </a:r>
                      <a:endParaRPr kumimoji="0"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754,4</a:t>
                      </a:r>
                      <a:endParaRPr kumimoji="0"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611,5</a:t>
                      </a:r>
                      <a:endParaRPr kumimoji="0"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81,1</a:t>
                      </a:r>
                      <a:endParaRPr kumimoji="0" lang="ru-RU" sz="1600" b="0" i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610,1</a:t>
                      </a:r>
                      <a:endParaRPr kumimoji="0"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80,9</a:t>
                      </a:r>
                      <a:endParaRPr kumimoji="0" lang="ru-RU" sz="1600" b="0" i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605,9</a:t>
                      </a:r>
                      <a:endParaRPr kumimoji="0"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80,3</a:t>
                      </a:r>
                      <a:endParaRPr kumimoji="0" lang="ru-RU" sz="1600" b="0" i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51">
                <a:tc rowSpan="2" gridSpan="2">
                  <a:txBody>
                    <a:bodyPr/>
                    <a:lstStyle/>
                    <a:p>
                      <a:pPr algn="l" fontAlgn="b"/>
                      <a:endParaRPr kumimoji="0"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kumimoji="0"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Налоговые и неналоговые</a:t>
                      </a:r>
                      <a:endParaRPr kumimoji="0"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166,8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173,1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167,4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96,7</a:t>
                      </a:r>
                      <a:endParaRPr kumimoji="0" lang="ru-RU" sz="16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175,3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101,1</a:t>
                      </a:r>
                      <a:endParaRPr kumimoji="0" lang="ru-RU" sz="14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182,1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105,2</a:t>
                      </a:r>
                      <a:endParaRPr kumimoji="0" lang="ru-RU" sz="12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 gridSpan="2" vMerge="1">
                  <a:txBody>
                    <a:bodyPr/>
                    <a:lstStyle/>
                    <a:p>
                      <a:pPr algn="l" fontAlgn="b"/>
                      <a:endParaRPr kumimoji="0"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kumimoji="0"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Безвозмездные поступления</a:t>
                      </a:r>
                      <a:endParaRPr kumimoji="0"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401,6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581,3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444,1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76,4</a:t>
                      </a:r>
                      <a:endParaRPr kumimoji="0" lang="ru-RU" sz="16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434,8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74,8</a:t>
                      </a:r>
                      <a:endParaRPr kumimoji="0" lang="ru-RU" sz="16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423,8</a:t>
                      </a:r>
                      <a:endParaRPr kumimoji="0"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72,9</a:t>
                      </a:r>
                      <a:endParaRPr kumimoji="0" lang="ru-RU" sz="16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960">
                <a:tc gridSpan="2">
                  <a:txBody>
                    <a:bodyPr/>
                    <a:lstStyle/>
                    <a:p>
                      <a:pPr algn="l" fontAlgn="b"/>
                      <a:endParaRPr kumimoji="0"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kumimoji="0"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kumimoji="0" lang="ru-RU" sz="1400" b="1" strike="noStrike" kern="1200" dirty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</a:rPr>
                        <a:t>РАСХОДЫ</a:t>
                      </a:r>
                      <a:endParaRPr kumimoji="0" lang="ru-RU" sz="1400" b="1" strike="noStrike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552,2</a:t>
                      </a:r>
                      <a:endParaRPr kumimoji="0" lang="ru-RU" sz="1800" b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749,9</a:t>
                      </a:r>
                      <a:endParaRPr kumimoji="0" lang="ru-RU" sz="1800" b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611,5</a:t>
                      </a:r>
                      <a:endParaRPr kumimoji="0" lang="ru-RU" sz="1800" b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81,5</a:t>
                      </a:r>
                      <a:endParaRPr kumimoji="0" lang="ru-RU" sz="1600" b="0" i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</a:rPr>
                        <a:t>610,1</a:t>
                      </a:r>
                      <a:endParaRPr kumimoji="0" lang="ru-RU" sz="1800" b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81,4</a:t>
                      </a:r>
                      <a:endParaRPr kumimoji="0" lang="ru-RU" sz="1600" b="0" i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</a:rPr>
                        <a:t>605,9</a:t>
                      </a:r>
                      <a:endParaRPr kumimoji="0" lang="ru-RU" sz="1800" b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1" kern="1200" dirty="0" smtClean="0">
                          <a:solidFill>
                            <a:srgbClr val="684A00"/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80,8</a:t>
                      </a:r>
                      <a:endParaRPr kumimoji="0" lang="ru-RU" sz="1600" b="0" i="1" kern="1200" dirty="0">
                        <a:solidFill>
                          <a:srgbClr val="684A00"/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pPr algn="l" fontAlgn="b"/>
                      <a:endParaRPr kumimoji="0"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763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kumimoji="0"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ДЕФИЦИТ (-)</a:t>
                      </a:r>
                      <a:r>
                        <a:rPr kumimoji="0"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/ </a:t>
                      </a:r>
                      <a:r>
                        <a:rPr kumimoji="0" lang="ru-RU" sz="13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ПРОФИЦИТ (+)</a:t>
                      </a:r>
                      <a:endParaRPr kumimoji="0" lang="ru-RU" sz="13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+16,2</a:t>
                      </a:r>
                      <a:endParaRPr kumimoji="0" lang="ru-RU" sz="1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3" marR="9527" marT="952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+4,5</a:t>
                      </a:r>
                      <a:endParaRPr kumimoji="0" lang="ru-RU" sz="1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endParaRPr kumimoji="0" lang="ru-RU" sz="1600" b="0" i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endParaRPr kumimoji="0" lang="ru-RU" sz="1600" b="0" i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endParaRPr kumimoji="0" lang="ru-RU" sz="1600" b="0" i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" y="548680"/>
            <a:ext cx="9144001" cy="79171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</a:t>
            </a:r>
            <a:r>
              <a:rPr kumimoji="0" lang="ru-RU" alt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ПАРАМЕТРЫ БЮДЖЕТА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НА 20</a:t>
            </a:r>
            <a:r>
              <a:rPr lang="en-US" alt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2-2025 ГОДЫ, МЛН. РУБЛЕЙ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83368"/>
              </p:ext>
            </p:extLst>
          </p:nvPr>
        </p:nvGraphicFramePr>
        <p:xfrm>
          <a:off x="-1" y="4085195"/>
          <a:ext cx="8820473" cy="4959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6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1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1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3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r>
                        <a:rPr kumimoji="0" lang="en-US" sz="20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  <a:r>
                        <a:rPr kumimoji="0" lang="ru-RU" sz="20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2год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(ожидаемое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исполнение</a:t>
                      </a:r>
                      <a:r>
                        <a:rPr kumimoji="0" lang="ru-RU" sz="1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  <a:endParaRPr kumimoji="0" lang="ru-RU" sz="1200" b="1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2023год</a:t>
                      </a:r>
                    </a:p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1200" b="1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2024год</a:t>
                      </a:r>
                    </a:p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1200" b="1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2025год</a:t>
                      </a:r>
                    </a:p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1200" b="1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8024" y="-5898"/>
            <a:ext cx="4176464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ОСНОВНЫЕ ПАРАМЕТРЫ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953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3" y="383109"/>
            <a:ext cx="5040560" cy="21698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78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ДОХОДЫ</a:t>
            </a:r>
            <a:r>
              <a:rPr lang="ru-RU" sz="64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     бюджета Бабушкинского 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    муниципального ОКРУГА</a:t>
            </a:r>
          </a:p>
          <a:p>
            <a:pPr>
              <a:lnSpc>
                <a:spcPct val="90000"/>
              </a:lnSpc>
              <a:defRPr/>
            </a:pPr>
            <a:endParaRPr lang="ru-RU" sz="2400" b="1" dirty="0" smtClean="0">
              <a:solidFill>
                <a:schemeClr val="bg1">
                  <a:lumMod val="6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4824536" cy="2585323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- это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объем денежных средств, который поступает в бюджет ОКРУГА. </a:t>
            </a:r>
          </a:p>
          <a:p>
            <a:pPr indent="4572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Доходы образуются за счет уплаченных физическими лицами и организациями налогов, штрафов, пошлин, иных платежей, безвозмездных поступлений от физических лиц и организаций, а также финансовой помощи из вышестоящих бюджетов.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63080527"/>
              </p:ext>
            </p:extLst>
          </p:nvPr>
        </p:nvGraphicFramePr>
        <p:xfrm>
          <a:off x="4662264" y="1268760"/>
          <a:ext cx="44125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92279" y="658142"/>
            <a:ext cx="1955169" cy="338554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44408" y="3501008"/>
            <a:ext cx="792088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754,4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2844803"/>
            <a:ext cx="792088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611,5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2132856"/>
            <a:ext cx="755576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610,1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4408" y="1412776"/>
            <a:ext cx="792088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605,9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56183" y="4221088"/>
            <a:ext cx="880313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568,4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251520" y="4558480"/>
          <a:ext cx="4752528" cy="247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4128" y="5301208"/>
            <a:ext cx="2470400" cy="146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4000" cy="6237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690" y="979426"/>
            <a:ext cx="4624334" cy="194551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7228" y="1087438"/>
            <a:ext cx="775597" cy="1693490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2023год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план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1108" y="2924944"/>
            <a:ext cx="3816585" cy="187805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725144"/>
            <a:ext cx="4536504" cy="19442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03237" y="3017225"/>
            <a:ext cx="775597" cy="1693490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20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4год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план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975870"/>
            <a:ext cx="775597" cy="1693490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20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5год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</a:rPr>
              <a:t>план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00488"/>
              </p:ext>
            </p:extLst>
          </p:nvPr>
        </p:nvGraphicFramePr>
        <p:xfrm>
          <a:off x="5878834" y="1652763"/>
          <a:ext cx="2555775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2312"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Palatino Linotyp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E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Налоговые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Palatino Linotyp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Неналоговые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Заголовок 1"/>
          <p:cNvSpPr txBox="1">
            <a:spLocks/>
          </p:cNvSpPr>
          <p:nvPr/>
        </p:nvSpPr>
        <p:spPr>
          <a:xfrm>
            <a:off x="144015" y="620688"/>
            <a:ext cx="6228185" cy="36004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7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НАЛОГОВЫЕ И НЕНАЛОГОВЫЕ ДОХОДЫ, МЛН. РУБ.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802525273"/>
              </p:ext>
            </p:extLst>
          </p:nvPr>
        </p:nvGraphicFramePr>
        <p:xfrm>
          <a:off x="2719974" y="4725144"/>
          <a:ext cx="19442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Диаграмма 61"/>
          <p:cNvGraphicFramePr/>
          <p:nvPr/>
        </p:nvGraphicFramePr>
        <p:xfrm>
          <a:off x="1547664" y="1340768"/>
          <a:ext cx="1607840" cy="15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4050734187"/>
              </p:ext>
            </p:extLst>
          </p:nvPr>
        </p:nvGraphicFramePr>
        <p:xfrm>
          <a:off x="2843808" y="1000521"/>
          <a:ext cx="19442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257385997"/>
              </p:ext>
            </p:extLst>
          </p:nvPr>
        </p:nvGraphicFramePr>
        <p:xfrm>
          <a:off x="6732240" y="2924944"/>
          <a:ext cx="19442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3768" y="2996952"/>
            <a:ext cx="1558206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2160" y="4941168"/>
            <a:ext cx="1952381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88866291"/>
              </p:ext>
            </p:extLst>
          </p:nvPr>
        </p:nvGraphicFramePr>
        <p:xfrm>
          <a:off x="179512" y="908720"/>
          <a:ext cx="4355976" cy="200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09725"/>
              </p:ext>
            </p:extLst>
          </p:nvPr>
        </p:nvGraphicFramePr>
        <p:xfrm>
          <a:off x="179512" y="2889101"/>
          <a:ext cx="4464497" cy="292640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23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3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34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Показатели</a:t>
                      </a:r>
                      <a:endParaRPr kumimoji="0"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(факт)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(оценка)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(план)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2024</a:t>
                      </a:r>
                      <a:endParaRPr kumimoji="0" lang="en-US" sz="12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92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102,1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107,8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103,3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109,3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113,9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2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Акцизы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14,5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14,7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15,6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16,5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92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33,5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28,9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29,9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31,1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92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Налоги на имущество</a:t>
                      </a:r>
                      <a:endParaRPr kumimoji="0" lang="ru-RU" sz="12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6,1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6,1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92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Иные налоговые доходы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63238095"/>
              </p:ext>
            </p:extLst>
          </p:nvPr>
        </p:nvGraphicFramePr>
        <p:xfrm>
          <a:off x="4788024" y="908720"/>
          <a:ext cx="4176786" cy="200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41205"/>
              </p:ext>
            </p:extLst>
          </p:nvPr>
        </p:nvGraphicFramePr>
        <p:xfrm>
          <a:off x="4716338" y="2889101"/>
          <a:ext cx="4248472" cy="334979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40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6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6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6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1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66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834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Показатели</a:t>
                      </a:r>
                      <a:endParaRPr kumimoji="0"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(факт)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(оценка)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(план)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2024</a:t>
                      </a:r>
                      <a:endParaRPr kumimoji="0" lang="en-US" sz="12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(план)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2025</a:t>
                      </a:r>
                      <a:endParaRPr kumimoji="0" lang="en-US" sz="12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(план)</a:t>
                      </a:r>
                      <a:endParaRPr kumimoji="0"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53" marR="8253" marT="825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91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использования имущества, </a:t>
                      </a:r>
                      <a: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находящегося</a:t>
                      </a:r>
                      <a:b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в государственной</a:t>
                      </a:r>
                      <a:r>
                        <a:rPr kumimoji="0" lang="ru-RU" sz="9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муниципальной </a:t>
                      </a:r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собственности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8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оказания платных услуг </a:t>
                      </a:r>
                      <a: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компенсации затрат государства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 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kumimoji="0"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39952" y="1196752"/>
            <a:ext cx="120332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млн.  руб.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" y="548680"/>
            <a:ext cx="9144001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БЮДЖЕТ ОКРУГА ПО НАЛОГОВЫМ И НЕНАЛОГОВЫМ ДОХОДАМ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НА 2020-2024 ГОДЫ, МЛН. РУБЛЕЙ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-5898"/>
            <a:ext cx="3888432" cy="338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ДОХОДНАЯ ЧАСТЬ БЮДЖЕТА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ysClr val="windowText" lastClr="000000"/>
      </a:dk1>
      <a:lt1>
        <a:sysClr val="window" lastClr="FFFFFF"/>
      </a:lt1>
      <a:dk2>
        <a:srgbClr val="00B0F0"/>
      </a:dk2>
      <a:lt2>
        <a:srgbClr val="C5D1D7"/>
      </a:lt2>
      <a:accent1>
        <a:srgbClr val="B8E590"/>
      </a:accent1>
      <a:accent2>
        <a:srgbClr val="00B05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D1DEDE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9895</TotalTime>
  <Words>7122</Words>
  <Application>Microsoft Office PowerPoint</Application>
  <PresentationFormat>Экран (4:3)</PresentationFormat>
  <Paragraphs>1899</Paragraphs>
  <Slides>55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70" baseType="lpstr">
      <vt:lpstr>AngsanaUPC</vt:lpstr>
      <vt:lpstr>Arial</vt:lpstr>
      <vt:lpstr>Book Antiqua</vt:lpstr>
      <vt:lpstr>Bookman Old Style</vt:lpstr>
      <vt:lpstr>Calibri</vt:lpstr>
      <vt:lpstr>Gabriola</vt:lpstr>
      <vt:lpstr>Georgia</vt:lpstr>
      <vt:lpstr>Nirmala UI</vt:lpstr>
      <vt:lpstr>Palatino Linotype</vt:lpstr>
      <vt:lpstr>Segoe UI</vt:lpstr>
      <vt:lpstr>Times New Roman</vt:lpstr>
      <vt:lpstr>Trebuchet MS</vt:lpstr>
      <vt:lpstr>Verdana</vt:lpstr>
      <vt:lpstr>Wingdings 2</vt:lpstr>
      <vt:lpstr>Городская</vt:lpstr>
      <vt:lpstr>Бюджет для граждан к проекту решения Представительного Собрания Бабушкинского муниципального округа «О бюджете округа на 2023 и плановый период 2024-2025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Хламова Мария Алексеевна</dc:creator>
  <cp:lastModifiedBy>Comp</cp:lastModifiedBy>
  <cp:revision>779</cp:revision>
  <cp:lastPrinted>2022-11-07T05:31:32Z</cp:lastPrinted>
  <dcterms:created xsi:type="dcterms:W3CDTF">2018-08-02T11:15:07Z</dcterms:created>
  <dcterms:modified xsi:type="dcterms:W3CDTF">2023-12-19T07:40:28Z</dcterms:modified>
</cp:coreProperties>
</file>