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9"/>
  </p:notesMasterIdLst>
  <p:sldIdLst>
    <p:sldId id="269" r:id="rId2"/>
    <p:sldId id="258" r:id="rId3"/>
    <p:sldId id="282" r:id="rId4"/>
    <p:sldId id="385" r:id="rId5"/>
    <p:sldId id="276" r:id="rId6"/>
    <p:sldId id="386" r:id="rId7"/>
    <p:sldId id="388" r:id="rId8"/>
    <p:sldId id="390" r:id="rId9"/>
    <p:sldId id="389" r:id="rId10"/>
    <p:sldId id="391" r:id="rId11"/>
    <p:sldId id="387" r:id="rId12"/>
    <p:sldId id="397" r:id="rId13"/>
    <p:sldId id="400" r:id="rId14"/>
    <p:sldId id="396" r:id="rId15"/>
    <p:sldId id="409" r:id="rId16"/>
    <p:sldId id="395" r:id="rId17"/>
    <p:sldId id="401" r:id="rId18"/>
    <p:sldId id="402" r:id="rId19"/>
    <p:sldId id="403" r:id="rId20"/>
    <p:sldId id="399" r:id="rId21"/>
    <p:sldId id="410" r:id="rId22"/>
    <p:sldId id="411" r:id="rId23"/>
    <p:sldId id="436" r:id="rId24"/>
    <p:sldId id="439" r:id="rId25"/>
    <p:sldId id="437" r:id="rId26"/>
    <p:sldId id="413" r:id="rId27"/>
    <p:sldId id="414" r:id="rId28"/>
    <p:sldId id="441" r:id="rId29"/>
    <p:sldId id="440" r:id="rId30"/>
    <p:sldId id="415" r:id="rId31"/>
    <p:sldId id="416" r:id="rId32"/>
    <p:sldId id="417" r:id="rId33"/>
    <p:sldId id="426" r:id="rId34"/>
    <p:sldId id="427" r:id="rId35"/>
    <p:sldId id="428" r:id="rId36"/>
    <p:sldId id="442" r:id="rId37"/>
    <p:sldId id="443" r:id="rId38"/>
    <p:sldId id="429" r:id="rId39"/>
    <p:sldId id="430" r:id="rId40"/>
    <p:sldId id="419" r:id="rId41"/>
    <p:sldId id="444" r:id="rId42"/>
    <p:sldId id="431" r:id="rId43"/>
    <p:sldId id="445" r:id="rId44"/>
    <p:sldId id="432" r:id="rId45"/>
    <p:sldId id="420" r:id="rId46"/>
    <p:sldId id="421" r:id="rId47"/>
    <p:sldId id="424" r:id="rId48"/>
    <p:sldId id="425" r:id="rId49"/>
    <p:sldId id="422" r:id="rId50"/>
    <p:sldId id="423" r:id="rId51"/>
    <p:sldId id="435" r:id="rId52"/>
    <p:sldId id="434" r:id="rId53"/>
    <p:sldId id="446" r:id="rId54"/>
    <p:sldId id="381" r:id="rId55"/>
    <p:sldId id="405" r:id="rId56"/>
    <p:sldId id="433" r:id="rId57"/>
    <p:sldId id="263" r:id="rId5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" initials="C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D6D6D"/>
    <a:srgbClr val="003399"/>
    <a:srgbClr val="996633"/>
    <a:srgbClr val="663300"/>
    <a:srgbClr val="062734"/>
    <a:srgbClr val="051F29"/>
    <a:srgbClr val="51AEC7"/>
    <a:srgbClr val="E97F8E"/>
    <a:srgbClr val="57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1267" autoAdjust="0"/>
  </p:normalViewPr>
  <p:slideViewPr>
    <p:cSldViewPr>
      <p:cViewPr>
        <p:scale>
          <a:sx n="110" d="100"/>
          <a:sy n="110" d="100"/>
        </p:scale>
        <p:origin x="-3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.xlsx"/><Relationship Id="rId4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2.xlsx"/><Relationship Id="rId4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Relationship Id="rId4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4.xlsx"/><Relationship Id="rId4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25712188080553E-2"/>
          <c:y val="0.1966226505915569"/>
          <c:w val="0.89934857562384019"/>
          <c:h val="0.47099639970837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2021г</c:v>
                </c:pt>
                <c:pt idx="1">
                  <c:v>2022г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10817</c:v>
                </c:pt>
                <c:pt idx="1">
                  <c:v>10746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3C-49DE-97B0-E1023AE5F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260830336"/>
        <c:axId val="260831872"/>
      </c:barChart>
      <c:catAx>
        <c:axId val="26083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260831872"/>
        <c:crosses val="autoZero"/>
        <c:auto val="1"/>
        <c:lblAlgn val="ctr"/>
        <c:lblOffset val="100"/>
        <c:noMultiLvlLbl val="0"/>
      </c:catAx>
      <c:valAx>
        <c:axId val="260831872"/>
        <c:scaling>
          <c:orientation val="minMax"/>
          <c:min val="1000"/>
        </c:scaling>
        <c:delete val="1"/>
        <c:axPos val="l"/>
        <c:numFmt formatCode="0" sourceLinked="1"/>
        <c:majorTickMark val="out"/>
        <c:minorTickMark val="none"/>
        <c:tickLblPos val="none"/>
        <c:crossAx val="260830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Palatino Linotype" panose="0204050205050503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80828099274346E-2"/>
          <c:w val="0.98962533574700851"/>
          <c:h val="0.75976279041404959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57150" cap="rnd">
              <a:solidFill>
                <a:schemeClr val="bg2">
                  <a:lumMod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10000"/>
                </a:schemeClr>
              </a:solidFill>
              <a:ln w="57150">
                <a:solidFill>
                  <a:schemeClr val="bg2">
                    <a:lumMod val="25000"/>
                  </a:schemeClr>
                </a:solidFill>
              </a:ln>
              <a:effectLst/>
            </c:spPr>
          </c:marker>
          <c:dLbls>
            <c:spPr>
              <a:noFill/>
              <a:ln>
                <a:solidFill>
                  <a:srgbClr val="FFFFFF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106</c:v>
                </c:pt>
                <c:pt idx="1">
                  <c:v>124.4</c:v>
                </c:pt>
                <c:pt idx="2">
                  <c:v>139.4</c:v>
                </c:pt>
                <c:pt idx="3">
                  <c:v>144.19999999999999</c:v>
                </c:pt>
                <c:pt idx="4">
                  <c:v>166.7</c:v>
                </c:pt>
                <c:pt idx="5">
                  <c:v>180.6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295808"/>
        <c:axId val="248297344"/>
      </c:lineChart>
      <c:catAx>
        <c:axId val="24829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297344"/>
        <c:crosses val="autoZero"/>
        <c:auto val="1"/>
        <c:lblAlgn val="ctr"/>
        <c:lblOffset val="100"/>
        <c:noMultiLvlLbl val="0"/>
      </c:catAx>
      <c:valAx>
        <c:axId val="248297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82958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Соотношение задолженности и собственных доходов</a:t>
            </a:r>
            <a:endParaRPr lang="ru-RU" dirty="0">
              <a:solidFill>
                <a:schemeClr val="bg2">
                  <a:lumMod val="2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2375961484499756"/>
          <c:y val="4.987093767834423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3.7999999999999999E-2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3.5999999999999997E-2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3.5000000000000003E-2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467520"/>
        <c:axId val="213470208"/>
      </c:barChart>
      <c:catAx>
        <c:axId val="213467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470208"/>
        <c:crosses val="autoZero"/>
        <c:auto val="1"/>
        <c:lblAlgn val="ctr"/>
        <c:lblOffset val="100"/>
        <c:noMultiLvlLbl val="0"/>
      </c:catAx>
      <c:valAx>
        <c:axId val="21347020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134675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Легализация «серой» заработной платы,</a:t>
            </a:r>
            <a:r>
              <a:rPr lang="ru-RU" sz="1800" baseline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бюджетный эффект</a:t>
            </a:r>
            <a:endParaRPr lang="ru-RU" dirty="0">
              <a:solidFill>
                <a:schemeClr val="bg2">
                  <a:lumMod val="2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2375961484499756"/>
          <c:y val="4.987093767834423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9696967635619693E-2"/>
          <c:y val="0.51450184038158464"/>
          <c:w val="0.94060606472876063"/>
          <c:h val="0.19072819422701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394560"/>
        <c:axId val="213417984"/>
      </c:barChart>
      <c:catAx>
        <c:axId val="213394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417984"/>
        <c:crosses val="autoZero"/>
        <c:auto val="1"/>
        <c:lblAlgn val="ctr"/>
        <c:lblOffset val="100"/>
        <c:noMultiLvlLbl val="0"/>
      </c:catAx>
      <c:valAx>
        <c:axId val="2134179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133945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Рост доходной базы (налоговые</a:t>
            </a:r>
            <a:r>
              <a:rPr lang="ru-RU" sz="1800" baseline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и неналоговые доходы)</a:t>
            </a:r>
            <a:endParaRPr lang="ru-RU" dirty="0">
              <a:solidFill>
                <a:schemeClr val="bg2">
                  <a:lumMod val="2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2375961484499756"/>
          <c:y val="4.987093767834423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1.034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1.1559999999999999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1.083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5381760"/>
        <c:axId val="265384704"/>
      </c:barChart>
      <c:catAx>
        <c:axId val="265381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5384704"/>
        <c:crosses val="autoZero"/>
        <c:auto val="1"/>
        <c:lblAlgn val="ctr"/>
        <c:lblOffset val="100"/>
        <c:noMultiLvlLbl val="0"/>
      </c:catAx>
      <c:valAx>
        <c:axId val="2653847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653817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18098607175119E-2"/>
          <c:y val="0.31309969469653937"/>
          <c:w val="0.94060606472876063"/>
          <c:h val="0.190728194227013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 факт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401.6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 первоначальный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448.1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 уточненный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601.29999999999995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 г факт2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520.4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577728"/>
        <c:axId val="213579264"/>
      </c:barChart>
      <c:catAx>
        <c:axId val="213577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579264"/>
        <c:crosses val="autoZero"/>
        <c:auto val="1"/>
        <c:lblAlgn val="ctr"/>
        <c:lblOffset val="100"/>
        <c:noMultiLvlLbl val="0"/>
      </c:catAx>
      <c:valAx>
        <c:axId val="21357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5777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3.0403565246561137E-2"/>
          <c:y val="0.5098456974643133"/>
          <c:w val="0.89999993827909142"/>
          <c:h val="4.72298473253418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Социальная сфера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Финансовая помощь сельским поселениям</c:v>
                </c:pt>
                <c:pt idx="4">
                  <c:v>Прочие расходы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0.74</c:v>
                </c:pt>
                <c:pt idx="1">
                  <c:v>4.9000000000000002E-2</c:v>
                </c:pt>
                <c:pt idx="2">
                  <c:v>4.3999999999999997E-2</c:v>
                </c:pt>
                <c:pt idx="3">
                  <c:v>5.5E-2</c:v>
                </c:pt>
                <c:pt idx="4">
                  <c:v>0.112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 рамках МП</c:v>
                </c:pt>
              </c:strCache>
            </c:strRef>
          </c:tx>
          <c:spPr>
            <a:solidFill>
              <a:srgbClr val="71685C">
                <a:lumMod val="40000"/>
                <a:lumOff val="60000"/>
              </a:srgb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97.8</c:v>
                </c:pt>
                <c:pt idx="1">
                  <c:v>96.7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непрограмные расходы</c:v>
                </c:pt>
              </c:strCache>
            </c:strRef>
          </c:tx>
          <c:spPr>
            <a:solidFill>
              <a:srgbClr val="71685C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2.2000000000000002</c:v>
                </c:pt>
                <c:pt idx="1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9086080"/>
        <c:axId val="348991488"/>
      </c:barChart>
      <c:valAx>
        <c:axId val="348991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086080"/>
        <c:crosses val="autoZero"/>
        <c:crossBetween val="between"/>
      </c:valAx>
      <c:catAx>
        <c:axId val="3490860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57150">
            <a:solidFill>
              <a:srgbClr val="465E9C">
                <a:lumMod val="50000"/>
              </a:srgbClr>
            </a:solidFill>
          </a:ln>
        </c:spPr>
        <c:txPr>
          <a:bodyPr/>
          <a:lstStyle/>
          <a:p>
            <a:pPr>
              <a:defRPr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8991488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751101033376647E-2"/>
          <c:y val="2.8920540359120657E-3"/>
          <c:w val="0.60918456412029842"/>
          <c:h val="0.997107945964087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</c:v>
                </c:pt>
              </c:strCache>
            </c:strRef>
          </c:tx>
          <c:spPr>
            <a:solidFill>
              <a:srgbClr val="6D6D6D"/>
            </a:solidFill>
          </c:spPr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bubble3D val="0"/>
            <c:explosion val="6"/>
            <c:spPr>
              <a:solidFill>
                <a:schemeClr val="accent2"/>
              </a:solidFill>
            </c:spPr>
          </c:dPt>
          <c:dPt>
            <c:idx val="4"/>
            <c:bubble3D val="0"/>
          </c:dPt>
          <c:dPt>
            <c:idx val="5"/>
            <c:bubble3D val="0"/>
            <c:explosion val="7"/>
            <c:spPr>
              <a:solidFill>
                <a:schemeClr val="bg2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Жилищно-коомунальное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Физкультура и спорт</c:v>
                </c:pt>
                <c:pt idx="9">
                  <c:v>Межбюджетные трансферты общего характера бюджетам субъектов РФ и муниципальным образованиям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 formatCode="0.00%">
                  <c:v>0.105</c:v>
                </c:pt>
                <c:pt idx="1">
                  <c:v>2E-3</c:v>
                </c:pt>
                <c:pt idx="2" formatCode="0.00%">
                  <c:v>4.9000000000000002E-2</c:v>
                </c:pt>
                <c:pt idx="3" formatCode="0.00%">
                  <c:v>4.3999999999999997E-2</c:v>
                </c:pt>
                <c:pt idx="4" formatCode="0.00%">
                  <c:v>4.0000000000000001E-3</c:v>
                </c:pt>
                <c:pt idx="5" formatCode="0.00%">
                  <c:v>0.502</c:v>
                </c:pt>
                <c:pt idx="6" formatCode="0.00%">
                  <c:v>0.10199999999999999</c:v>
                </c:pt>
                <c:pt idx="7" formatCode="0.00%">
                  <c:v>2.4E-2</c:v>
                </c:pt>
                <c:pt idx="8" formatCode="0.00%">
                  <c:v>0.112</c:v>
                </c:pt>
                <c:pt idx="9" formatCode="0.00%">
                  <c:v>5.5E-2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63859161172645784"/>
          <c:y val="3.1968451082396376E-2"/>
          <c:w val="0.35218494528331645"/>
          <c:h val="0.87975150389681933"/>
        </c:manualLayout>
      </c:layout>
      <c:overlay val="0"/>
      <c:txPr>
        <a:bodyPr/>
        <a:lstStyle/>
        <a:p>
          <a:pPr>
            <a:defRPr sz="1200">
              <a:solidFill>
                <a:schemeClr val="bg2">
                  <a:lumMod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25712188080546E-2"/>
          <c:y val="0.19662265059155687"/>
          <c:w val="0.89934857562383885"/>
          <c:h val="0.47099639970837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2021г</c:v>
                </c:pt>
                <c:pt idx="1">
                  <c:v>2022г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1696.1</c:v>
                </c:pt>
                <c:pt idx="1">
                  <c:v>1840.3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EC-4A33-ABA9-F3A7E77EB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265124864"/>
        <c:axId val="265196288"/>
      </c:barChart>
      <c:catAx>
        <c:axId val="26512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265196288"/>
        <c:crosses val="autoZero"/>
        <c:auto val="1"/>
        <c:lblAlgn val="ctr"/>
        <c:lblOffset val="100"/>
        <c:noMultiLvlLbl val="0"/>
      </c:catAx>
      <c:valAx>
        <c:axId val="26519628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265124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Palatino Linotype" panose="0204050205050503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25712188080546E-2"/>
          <c:y val="5.3624359252242786E-2"/>
          <c:w val="0.89934857562383885"/>
          <c:h val="0.61399469104769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2021г</c:v>
                </c:pt>
                <c:pt idx="1">
                  <c:v>2022г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1357.4</c:v>
                </c:pt>
                <c:pt idx="1">
                  <c:v>1453.8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56-4267-A382-4AA5F3BE9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265233536"/>
        <c:axId val="265235072"/>
      </c:barChart>
      <c:catAx>
        <c:axId val="26523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265235072"/>
        <c:crosses val="autoZero"/>
        <c:auto val="1"/>
        <c:lblAlgn val="ctr"/>
        <c:lblOffset val="100"/>
        <c:noMultiLvlLbl val="0"/>
      </c:catAx>
      <c:valAx>
        <c:axId val="26523507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265233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Palatino Linotype" panose="0204050205050503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25712188080546E-2"/>
          <c:y val="0.19662265059155687"/>
          <c:w val="0.89934857562383885"/>
          <c:h val="0.47099639970837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97F8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2021г</c:v>
                </c:pt>
                <c:pt idx="1">
                  <c:v>2022г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622.1</c:v>
                </c:pt>
                <c:pt idx="1">
                  <c:v>650.1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0B-4830-B5F6-502DF3570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265264128"/>
        <c:axId val="265278208"/>
      </c:barChart>
      <c:catAx>
        <c:axId val="26526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050"/>
            </a:pPr>
            <a:endParaRPr lang="ru-RU"/>
          </a:p>
        </c:txPr>
        <c:crossAx val="265278208"/>
        <c:crosses val="autoZero"/>
        <c:auto val="1"/>
        <c:lblAlgn val="ctr"/>
        <c:lblOffset val="100"/>
        <c:noMultiLvlLbl val="0"/>
      </c:catAx>
      <c:valAx>
        <c:axId val="26527820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265264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Palatino Linotype" panose="0204050205050503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25712188080546E-2"/>
          <c:y val="4.4686966043536197E-2"/>
          <c:w val="0.89934857562383885"/>
          <c:h val="0.62293208425639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2021г</c:v>
                </c:pt>
                <c:pt idx="1">
                  <c:v>2022г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1562</c:v>
                </c:pt>
                <c:pt idx="1">
                  <c:v>1562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42-4E5C-8711-53F434B6A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216155264"/>
        <c:axId val="216156800"/>
      </c:barChart>
      <c:catAx>
        <c:axId val="21615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050"/>
            </a:pPr>
            <a:endParaRPr lang="ru-RU"/>
          </a:p>
        </c:txPr>
        <c:crossAx val="216156800"/>
        <c:crosses val="autoZero"/>
        <c:auto val="1"/>
        <c:lblAlgn val="ctr"/>
        <c:lblOffset val="100"/>
        <c:noMultiLvlLbl val="0"/>
      </c:catAx>
      <c:valAx>
        <c:axId val="216156800"/>
        <c:scaling>
          <c:orientation val="minMax"/>
          <c:min val="0"/>
        </c:scaling>
        <c:delete val="1"/>
        <c:axPos val="l"/>
        <c:numFmt formatCode="0" sourceLinked="1"/>
        <c:majorTickMark val="out"/>
        <c:minorTickMark val="none"/>
        <c:tickLblPos val="none"/>
        <c:crossAx val="21615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Palatino Linotype" panose="0204050205050503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25712188080546E-2"/>
          <c:y val="0.19662265059155687"/>
          <c:w val="0.89934857562383885"/>
          <c:h val="0.47099639970837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2021г.</c:v>
                </c:pt>
                <c:pt idx="1">
                  <c:v>2022г.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37.299999999999997</c:v>
                </c:pt>
                <c:pt idx="1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72-46C9-B72A-FABDAC534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216185856"/>
        <c:axId val="216191744"/>
      </c:barChart>
      <c:catAx>
        <c:axId val="216185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050"/>
            </a:pPr>
            <a:endParaRPr lang="ru-RU"/>
          </a:p>
        </c:txPr>
        <c:crossAx val="216191744"/>
        <c:crosses val="autoZero"/>
        <c:auto val="1"/>
        <c:lblAlgn val="ctr"/>
        <c:lblOffset val="100"/>
        <c:noMultiLvlLbl val="0"/>
      </c:catAx>
      <c:valAx>
        <c:axId val="216191744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216185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Palatino Linotype" panose="0204050205050503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2021г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 профицит (+)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589.1</c:v>
                </c:pt>
                <c:pt idx="1">
                  <c:v>571.5</c:v>
                </c:pt>
                <c:pt idx="2">
                  <c:v>17.600000000000001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2022г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 профицит (+)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791.1</c:v>
                </c:pt>
                <c:pt idx="1">
                  <c:v>758.8</c:v>
                </c:pt>
                <c:pt idx="2">
                  <c:v>32.299999999999997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2022г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 профицит (+)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720.8</c:v>
                </c:pt>
                <c:pt idx="1">
                  <c:v>672.9</c:v>
                </c:pt>
                <c:pt idx="2">
                  <c:v>47.9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128832"/>
        <c:axId val="247130368"/>
      </c:barChart>
      <c:catAx>
        <c:axId val="24712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130368"/>
        <c:crosses val="autoZero"/>
        <c:auto val="1"/>
        <c:lblAlgn val="ctr"/>
        <c:lblOffset val="100"/>
        <c:noMultiLvlLbl val="0"/>
      </c:catAx>
      <c:valAx>
        <c:axId val="247130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712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2021г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 профицит (+)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568.4</c:v>
                </c:pt>
                <c:pt idx="1">
                  <c:v>552.20000000000005</c:v>
                </c:pt>
                <c:pt idx="2">
                  <c:v>16.199999999999932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2022г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 профицит (+)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770.7</c:v>
                </c:pt>
                <c:pt idx="1">
                  <c:v>735.7</c:v>
                </c:pt>
                <c:pt idx="2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2022г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 профицит (+)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701.1</c:v>
                </c:pt>
                <c:pt idx="1">
                  <c:v>651.4</c:v>
                </c:pt>
                <c:pt idx="2">
                  <c:v>49.700000000000045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767808"/>
        <c:axId val="247769344"/>
      </c:barChart>
      <c:catAx>
        <c:axId val="24776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769344"/>
        <c:crosses val="autoZero"/>
        <c:auto val="1"/>
        <c:lblAlgn val="ctr"/>
        <c:lblOffset val="100"/>
        <c:noMultiLvlLbl val="0"/>
      </c:catAx>
      <c:valAx>
        <c:axId val="24776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776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0160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09494845772261E-2"/>
          <c:y val="1.839930973606679E-3"/>
          <c:w val="0.96232888902311831"/>
          <c:h val="0.654410120779627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Лист1!$A$2:$A$9</c15:sqref>
                  </c15:fullRef>
                </c:ext>
              </c:extLst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95.3</c:v>
                </c:pt>
                <c:pt idx="1">
                  <c:v>111.6</c:v>
                </c:pt>
                <c:pt idx="2">
                  <c:v>124.4</c:v>
                </c:pt>
                <c:pt idx="3">
                  <c:v>129.1</c:v>
                </c:pt>
                <c:pt idx="4">
                  <c:v>151</c:v>
                </c:pt>
                <c:pt idx="5">
                  <c:v>159.9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Лист1!$B$2:$B$9</c15:sqref>
                  </c15:fullRef>
                </c:ext>
              </c:extLst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Лист1!$A$2:$A$9</c15:sqref>
                  </c15:fullRef>
                </c:ext>
              </c:extLst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10.7</c:v>
                </c:pt>
                <c:pt idx="1">
                  <c:v>12.8</c:v>
                </c:pt>
                <c:pt idx="2">
                  <c:v>15</c:v>
                </c:pt>
                <c:pt idx="3">
                  <c:v>15.1</c:v>
                </c:pt>
                <c:pt idx="4">
                  <c:v>15.7</c:v>
                </c:pt>
                <c:pt idx="5">
                  <c:v>20.7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Лист1!$C$2:$C$9</c15:sqref>
                  </c15:fullRef>
                </c:ext>
              </c:extLst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8269440"/>
        <c:axId val="248275328"/>
      </c:barChart>
      <c:catAx>
        <c:axId val="24826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8275328"/>
        <c:crosses val="autoZero"/>
        <c:auto val="1"/>
        <c:lblAlgn val="ctr"/>
        <c:lblOffset val="100"/>
        <c:noMultiLvlLbl val="0"/>
      </c:catAx>
      <c:valAx>
        <c:axId val="248275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826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0160"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0.82529</cdr:x>
      <cdr:y>0.26888</cdr:y>
    </cdr:from>
    <cdr:to>
      <cdr:x>1</cdr:x>
      <cdr:y>0.45739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17574" y="410840"/>
          <a:ext cx="821860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>
              <a:solidFill>
                <a:schemeClr val="tx2">
                  <a:lumMod val="50000"/>
                </a:schemeClr>
              </a:solidFill>
            </a:rPr>
            <a:t>процент</a:t>
          </a:r>
          <a:endParaRPr lang="ru-RU" sz="1100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0.77937</cdr:x>
      <cdr:y>0.40058</cdr:y>
    </cdr:from>
    <cdr:to>
      <cdr:x>1</cdr:x>
      <cdr:y>0.58909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66304" y="612068"/>
          <a:ext cx="10378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tx2">
                  <a:lumMod val="50000"/>
                </a:schemeClr>
              </a:solidFill>
            </a:rPr>
            <a:t>млн. рублей</a:t>
          </a:r>
          <a:endParaRPr lang="ru-RU" sz="1100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0.82199</cdr:x>
      <cdr:y>0.23564</cdr:y>
    </cdr:from>
    <cdr:to>
      <cdr:x>0.99669</cdr:x>
      <cdr:y>0.42415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66774" y="360040"/>
          <a:ext cx="821860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>
              <a:solidFill>
                <a:schemeClr val="tx2">
                  <a:lumMod val="50000"/>
                </a:schemeClr>
              </a:solidFill>
            </a:rPr>
            <a:t>процент</a:t>
          </a:r>
          <a:endParaRPr lang="ru-RU" sz="1100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0.26969</cdr:x>
      <cdr:y>0.65756</cdr:y>
    </cdr:from>
    <cdr:to>
      <cdr:x>0.36541</cdr:x>
      <cdr:y>0.71637</cdr:y>
    </cdr:to>
    <cdr:sp macro="" textlink="">
      <cdr:nvSpPr>
        <cdr:cNvPr id="2" name="TextBox 33"/>
        <cdr:cNvSpPr txBox="1"/>
      </cdr:nvSpPr>
      <cdr:spPr>
        <a:xfrm xmlns:a="http://schemas.openxmlformats.org/drawingml/2006/main">
          <a:off x="1747831" y="3441562"/>
          <a:ext cx="62030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133,7</a:t>
          </a:r>
          <a:endParaRPr lang="ru-RU" sz="14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0.83225</cdr:x>
      <cdr:y>0.82603</cdr:y>
    </cdr:from>
    <cdr:to>
      <cdr:x>0.97275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clrChange>
            <a:clrFrom>
              <a:srgbClr val="FBFBFB"/>
            </a:clrFrom>
            <a:clrTo>
              <a:srgbClr val="FBFBFB">
                <a:alpha val="0"/>
              </a:srgbClr>
            </a:clrTo>
          </a:clrChange>
          <a:grayscl/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875679" y="3937862"/>
          <a:ext cx="1160763" cy="82933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0.87583</cdr:x>
      <cdr:y>0.28699</cdr:y>
    </cdr:from>
    <cdr:to>
      <cdr:x>0.98899</cdr:x>
      <cdr:y>0.43804</cdr:y>
    </cdr:to>
    <cdr:pic>
      <cdr:nvPicPr>
        <cdr:cNvPr id="3" name="Рисунок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>
          <a:grayscl/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7235719" y="1368152"/>
          <a:ext cx="934852" cy="7200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0.02166</cdr:x>
      <cdr:y>0.77595</cdr:y>
    </cdr:from>
    <cdr:to>
      <cdr:x>0.16145</cdr:x>
      <cdr:y>1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 cstate="print">
          <a:clrChange>
            <a:clrFrom>
              <a:srgbClr val="FFFFFF"/>
            </a:clrFrom>
            <a:clrTo>
              <a:srgbClr val="FFFFFF">
                <a:alpha val="0"/>
              </a:srgbClr>
            </a:clrTo>
          </a:clrChange>
          <a:grayscl/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78935" y="3699114"/>
          <a:ext cx="1154931" cy="106808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6" y="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EC21E-EA76-43B6-862B-1CAE50447D64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7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3667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6" y="9443667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888B7-D193-4A55-868A-E89F0D4CB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8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53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76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659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203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443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026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962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151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1530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2204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0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4840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5368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72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23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895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989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830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90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8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957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88B7-D193-4A55-868A-E89F0D4CB40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7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65B7EED-F812-4228-B032-85A389A9FE1C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7EED-F812-4228-B032-85A389A9FE1C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7EED-F812-4228-B032-85A389A9FE1C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7EED-F812-4228-B032-85A389A9FE1C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7EED-F812-4228-B032-85A389A9FE1C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7EED-F812-4228-B032-85A389A9FE1C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5B7EED-F812-4228-B032-85A389A9FE1C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65B7EED-F812-4228-B032-85A389A9FE1C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7EED-F812-4228-B032-85A389A9FE1C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7EED-F812-4228-B032-85A389A9FE1C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7EED-F812-4228-B032-85A389A9FE1C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65B7EED-F812-4228-B032-85A389A9FE1C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90CC514-06E0-4687-88F9-4E085B5156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chart" Target="../charts/chart1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chart" Target="../charts/chart1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4.jp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image" Target="../media/image2.png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g"/><Relationship Id="rId7" Type="http://schemas.microsoft.com/office/2007/relationships/hdphoto" Target="../media/hdphoto9.wd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microsoft.com/office/2007/relationships/hdphoto" Target="../media/hdphoto10.wdp"/><Relationship Id="rId5" Type="http://schemas.microsoft.com/office/2007/relationships/hdphoto" Target="../media/hdphoto8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1.wdp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4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1.wdp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1.wdp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1.wdp"/><Relationship Id="rId4" Type="http://schemas.openxmlformats.org/officeDocument/2006/relationships/image" Target="../media/image27.png"/><Relationship Id="rId9" Type="http://schemas.microsoft.com/office/2007/relationships/hdphoto" Target="../media/hdphoto13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1.wdp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4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1.wdp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4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1.wdp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4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jpg"/><Relationship Id="rId7" Type="http://schemas.microsoft.com/office/2007/relationships/hdphoto" Target="../media/hdphoto17.wd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jpg"/><Relationship Id="rId7" Type="http://schemas.microsoft.com/office/2007/relationships/hdphoto" Target="../media/hdphoto17.wdp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jpg"/><Relationship Id="rId7" Type="http://schemas.microsoft.com/office/2007/relationships/hdphoto" Target="../media/hdphoto18.wdp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18.wd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0.wdp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4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1.wdp"/><Relationship Id="rId11" Type="http://schemas.openxmlformats.org/officeDocument/2006/relationships/image" Target="../media/image51.jpeg"/><Relationship Id="rId5" Type="http://schemas.openxmlformats.org/officeDocument/2006/relationships/image" Target="../media/image48.png"/><Relationship Id="rId10" Type="http://schemas.microsoft.com/office/2007/relationships/hdphoto" Target="../media/hdphoto23.wdp"/><Relationship Id="rId4" Type="http://schemas.openxmlformats.org/officeDocument/2006/relationships/image" Target="../media/image2.png"/><Relationship Id="rId9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4.wdp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4.jp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5.wdp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2.png"/><Relationship Id="rId4" Type="http://schemas.openxmlformats.org/officeDocument/2006/relationships/hyperlink" Target="mailto:fin02@vologda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124744"/>
            <a:ext cx="6230292" cy="223224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85000"/>
                  </a:schemeClr>
                </a:solidFill>
                <a:latin typeface="Palatino Linotype" pitchFamily="18" charset="0"/>
              </a:rPr>
              <a:t>Б</a:t>
            </a:r>
            <a:r>
              <a:rPr lang="ru-RU" sz="3200" b="1" smtClean="0">
                <a:solidFill>
                  <a:schemeClr val="bg1">
                    <a:lumMod val="85000"/>
                  </a:schemeClr>
                </a:solidFill>
                <a:latin typeface="Palatino Linotype" pitchFamily="18" charset="0"/>
              </a:rPr>
              <a:t>юджет </a:t>
            </a: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Palatino Linotype" pitchFamily="18" charset="0"/>
              </a:rPr>
              <a:t>для граждан</a:t>
            </a:r>
            <a:b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Palatino Linotype" pitchFamily="18" charset="0"/>
              </a:rPr>
            </a:b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latin typeface="Palatino Linotype" pitchFamily="18" charset="0"/>
              </a:rPr>
              <a:t>к проекту решения Представительного Собрания Бабушкинского муниципального района «Об исполнении районного бюджета за 2022 год»</a:t>
            </a:r>
            <a:endParaRPr lang="ru-RU" sz="2400" b="1" dirty="0">
              <a:solidFill>
                <a:schemeClr val="bg1">
                  <a:lumMod val="8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8640"/>
            <a:ext cx="7920880" cy="58477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  <a:endParaRPr lang="ru-RU" sz="16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793"/>
            <a:ext cx="757237" cy="952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" y="3717032"/>
            <a:ext cx="9091063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829323" y="5446530"/>
            <a:ext cx="2192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На сферу культуры;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На дорожную деятельность;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На коммунальное хозяйство;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За достижение показателей деятельности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9045509"/>
              </p:ext>
            </p:extLst>
          </p:nvPr>
        </p:nvGraphicFramePr>
        <p:xfrm>
          <a:off x="2165347" y="480972"/>
          <a:ext cx="6480786" cy="523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3321" y="764704"/>
            <a:ext cx="8668315" cy="93610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ФИНАНСОВАЯ ПОМОЩЬ ИЗ ФЕДЕРАЛЬНОГО, ОБЛАСТНОГО БЮДЖЕТОВ И  ОРГАНИЗАЦИЙ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29668" y="1393031"/>
            <a:ext cx="110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067814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Безвозмездные поступления в бюджет района, всего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2950" y="4077047"/>
            <a:ext cx="613759" cy="3668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85586" y="3869965"/>
            <a:ext cx="598862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64672" y="3653941"/>
            <a:ext cx="759228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4077072"/>
            <a:ext cx="582361" cy="3600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19207" y="3869965"/>
            <a:ext cx="625935" cy="5760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48734" y="3669729"/>
            <a:ext cx="801018" cy="7742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5826" y="4083893"/>
            <a:ext cx="599965" cy="3600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12525" y="3861023"/>
            <a:ext cx="555108" cy="5918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00411" y="3660787"/>
            <a:ext cx="822573" cy="7831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140453" y="4077047"/>
            <a:ext cx="503317" cy="3600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643336" y="3861023"/>
            <a:ext cx="598862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31733" y="3641129"/>
            <a:ext cx="759228" cy="8117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300610" y="3209879"/>
            <a:ext cx="82658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913735" y="3207439"/>
            <a:ext cx="82658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1523343" y="3214217"/>
            <a:ext cx="82658" cy="45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5018" y="3097877"/>
            <a:ext cx="46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факт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3630" y="3114834"/>
            <a:ext cx="7627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0802" y="3097877"/>
            <a:ext cx="46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факт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641" y="4653136"/>
            <a:ext cx="174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50178" y="4653136"/>
            <a:ext cx="1103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90753" y="4653136"/>
            <a:ext cx="1217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34157" y="4594224"/>
            <a:ext cx="19463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имбт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9" y="3752148"/>
            <a:ext cx="628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134,3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3736" y="3522624"/>
            <a:ext cx="62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190,6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7031" y="3390762"/>
            <a:ext cx="62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190,6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48877" y="3755335"/>
            <a:ext cx="62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75,4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91237" y="3453388"/>
            <a:ext cx="62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204,7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67944" y="3356992"/>
            <a:ext cx="62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124,7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62536" y="3782942"/>
            <a:ext cx="62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178,6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51331" y="3495399"/>
            <a:ext cx="62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194,0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19221" y="3353010"/>
            <a:ext cx="62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193,3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08249" y="3761165"/>
            <a:ext cx="62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13,5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60344" y="3502281"/>
            <a:ext cx="62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12,1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35979" y="3255544"/>
            <a:ext cx="62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12,0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2007185" y="4647079"/>
            <a:ext cx="310154" cy="94216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4323347" y="4647078"/>
            <a:ext cx="310154" cy="94216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6599663" y="4647078"/>
            <a:ext cx="310154" cy="94216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8625382" y="4653574"/>
            <a:ext cx="310154" cy="942161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124615" y="5446530"/>
            <a:ext cx="2192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На выравнивание бюджетной обеспеченности;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На обеспечение сбалансированности;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На повышение оплаты труда работников бюджетной сферы.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58111" y="5446530"/>
            <a:ext cx="2192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На сферу образования;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На сферу культуры;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На благоустройство;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На приобретение и строительство жилья;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На дорожную деятельность;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На коммунальное хозяйство.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93717" y="5446530"/>
            <a:ext cx="21927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На сферу образования;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На сферу культуры;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На социальную защиту;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Единая субвенция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1244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0616" y="980728"/>
            <a:ext cx="8531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ИТОГИ ИСПОЛНЕНИЯ РАЙОННОГО БЮДЖЕТА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РАСХОДАМ </a:t>
            </a: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616" y="1811725"/>
            <a:ext cx="83158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Структура расходов районного бюджета, программный бюджет;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Расходы районного бюджета в разрезе отраслей и муниципальных программ;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Расходы на дорожную деятельность, коммунальное хозяйство, образование, культуру, социальную политику 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Финансовая помощь сельским поселениям из районного бюджета;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Расходы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социально-значимые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объекты Бабушкинского муниципального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района;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Реализация Национальных проектов на территории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Бабушкинского муниципального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района.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195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4594" y="980728"/>
            <a:ext cx="8747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СТРУКТУРА РАСХОДОВ РАЙОННОГО БЮДЖЕТА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В 2022 ГОДУ</a:t>
            </a:r>
            <a:endParaRPr lang="ru-RU" altLang="ru-RU" sz="24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83737830"/>
              </p:ext>
            </p:extLst>
          </p:nvPr>
        </p:nvGraphicFramePr>
        <p:xfrm>
          <a:off x="576641" y="1628800"/>
          <a:ext cx="8261557" cy="47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1700808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В процентах,%</a:t>
            </a:r>
            <a:endParaRPr lang="ru-RU" sz="1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1284293" cy="966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BFDFA"/>
              </a:clrFrom>
              <a:clrTo>
                <a:srgbClr val="FBFDFA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931063" cy="82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8302" y="764704"/>
            <a:ext cx="8747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РАЙОННОГО БЮДЖЕТА В ПРОГРАММНОМ ФОРМАТЕ</a:t>
            </a:r>
            <a:endParaRPr lang="ru-RU" altLang="ru-RU" sz="24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12717330"/>
              </p:ext>
            </p:extLst>
          </p:nvPr>
        </p:nvGraphicFramePr>
        <p:xfrm>
          <a:off x="576641" y="1628800"/>
          <a:ext cx="8261557" cy="47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28800"/>
            <a:ext cx="2024208" cy="15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819788"/>
              </p:ext>
            </p:extLst>
          </p:nvPr>
        </p:nvGraphicFramePr>
        <p:xfrm>
          <a:off x="323528" y="1844824"/>
          <a:ext cx="8514674" cy="4819966"/>
        </p:xfrm>
        <a:graphic>
          <a:graphicData uri="http://schemas.openxmlformats.org/drawingml/2006/table">
            <a:tbl>
              <a:tblPr/>
              <a:tblGrid>
                <a:gridCol w="3186077"/>
                <a:gridCol w="864096"/>
                <a:gridCol w="792088"/>
                <a:gridCol w="576065"/>
                <a:gridCol w="792088"/>
                <a:gridCol w="792089"/>
                <a:gridCol w="576064"/>
                <a:gridCol w="432048"/>
                <a:gridCol w="504059"/>
              </a:tblGrid>
              <a:tr h="833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к </a:t>
                      </a: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в %</a:t>
                      </a:r>
                    </a:p>
                  </a:txBody>
                  <a:tcPr marL="3043" marR="3043" marT="3043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0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за год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за год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8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- всего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637081,6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552150,6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735673,3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651356,8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1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64837,0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64775,1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69079,8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68659,8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8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985,4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985,4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1142,8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1142,8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2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45335,0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38776,3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32089,2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32089,2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2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31257,7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24026,2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30398,2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28929,5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805,5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805,5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2654,8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2654,8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62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310956,2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309987,2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326850,7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326684,9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и средства массовой информации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43040,7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42940,5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66480,6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66434,6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3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 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11570,9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11412,8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16589,9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15935,9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9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Физкультура и спорт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93738,4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23898,6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154710,6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73148,6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90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РФ и муниципальных образований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34429,6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34429,6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35567,5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35567,5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3" marR="3043" marT="3043" marB="0" anchor="b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23527" y="908720"/>
            <a:ext cx="8668315" cy="93610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ИСПОЛНЕНИЕ РАСХОДОВ РАЙОННОГО БЮДЖЕТА ПО ОТРАСЛЯМ, ТЫС.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235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3957" y="610282"/>
            <a:ext cx="8747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СТРУКТУРА РАСХОДОВ РАЙОННОГО БЮДЖЕТА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В РАЗРЕЗЕ ОТРАСЛЕЙ В 2022 ГОДУ</a:t>
            </a:r>
            <a:endParaRPr lang="ru-RU" altLang="ru-RU" sz="24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68347755"/>
              </p:ext>
            </p:extLst>
          </p:nvPr>
        </p:nvGraphicFramePr>
        <p:xfrm>
          <a:off x="267427" y="1441279"/>
          <a:ext cx="8561507" cy="541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4592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4593" y="610282"/>
            <a:ext cx="8847250" cy="123454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ИСПОЛНЕНИЕ РАСХОДОВ РАЙОННОГО БЮДЖЕТА ПО МУНИЦИПАЛЬНЫМ ПРОГРАММАМ, ТЫС.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959061"/>
              </p:ext>
            </p:extLst>
          </p:nvPr>
        </p:nvGraphicFramePr>
        <p:xfrm>
          <a:off x="144593" y="1604811"/>
          <a:ext cx="8847253" cy="4896182"/>
        </p:xfrm>
        <a:graphic>
          <a:graphicData uri="http://schemas.openxmlformats.org/drawingml/2006/table">
            <a:tbl>
              <a:tblPr/>
              <a:tblGrid>
                <a:gridCol w="5677373"/>
                <a:gridCol w="737181"/>
                <a:gridCol w="737181"/>
                <a:gridCol w="737181"/>
                <a:gridCol w="485810"/>
                <a:gridCol w="472527"/>
              </a:tblGrid>
              <a:tr h="1368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факт 2021 г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план 2022 г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факт 2022 г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% исполнения </a:t>
                      </a: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в 2021 г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% исполнения к </a:t>
                      </a: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году</a:t>
                      </a:r>
                    </a:p>
                  </a:txBody>
                  <a:tcPr marL="1265" marR="1265" marT="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8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МП «Развитие </a:t>
                      </a:r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системы образования Бабушкинского муниципального района на 2014 – 2021 годы» </a:t>
                      </a:r>
                      <a:r>
                        <a:rPr lang="ru-RU" sz="11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«Развитие  образования Бабушкинского муниципального района на 2022– 2026 годы» </a:t>
                      </a:r>
                      <a:endParaRPr lang="ru-RU" sz="11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311816,0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329985,4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328165,6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99,8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105,2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5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МП </a:t>
                      </a:r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"Реализация дополнительного образования в области музыкального искусства в муниципальном бюджетном учреждении дополнительного образования "Бабушкинская детская музыкальная школа" в 2016-2020 </a:t>
                      </a:r>
                      <a:r>
                        <a:rPr lang="ru-RU" sz="11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годах", "Реализация дополнительного образования в области искусств в муниципальном бюджетном учреждении дополнительного образования "Бабушкинская детская музыкальная школа" в 2022-2026 годах"</a:t>
                      </a:r>
                      <a:endParaRPr lang="ru-RU" sz="11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2015,8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2181,3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2181,3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108,2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9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МП </a:t>
                      </a:r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«Развитие и поддержка субъектов малого и среднего предпринимательства Бабушкинского муниципального района на 2017 -2021 годы» </a:t>
                      </a:r>
                      <a:r>
                        <a:rPr lang="ru-RU" sz="11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, «Развитие и поддержка субъектов малого и среднего предпринимательства Бабушкинского муниципального района на 2022 - 2026 годы»</a:t>
                      </a:r>
                      <a:endParaRPr lang="ru-RU" sz="11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195,0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195,0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178,6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2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МП «Обеспечение </a:t>
                      </a:r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законности, правопорядка и общественной безопасности в Бабушкинском муниципальном районе Вологодской области на 2014-2021 годы» </a:t>
                      </a:r>
                      <a:r>
                        <a:rPr lang="ru-RU" sz="11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, «Обеспечение законности, правопорядка и общественной безопасности в Бабушкинском муниципальном районе Вологодской области на 2022-2026 годы» </a:t>
                      </a:r>
                      <a:endParaRPr lang="ru-RU" sz="11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342,8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342,8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169,0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876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МП </a:t>
                      </a:r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«Кадры» Бабушкинского муниципального района на 2016-2021 </a:t>
                      </a:r>
                      <a:r>
                        <a:rPr lang="ru-RU" sz="11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годы«, «Кадры» Бабушкинского муниципального района на 2022-2026 годы"</a:t>
                      </a:r>
                      <a:endParaRPr lang="ru-RU" sz="11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168,0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192,0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192,0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114,3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5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Муниципальная программа содействия занятости населения Бабушкинского муниципального района на 2018-2021 годы</a:t>
                      </a: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7551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4593" y="610282"/>
            <a:ext cx="8847250" cy="123454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ИСПОЛНЕНИЕ РАСХОДОВ РАЙОННОГО БЮДЖЕТА ПО МУНИЦИПАЛЬНЫМ ПРОГРАММАМ, ТЫС.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35813"/>
              </p:ext>
            </p:extLst>
          </p:nvPr>
        </p:nvGraphicFramePr>
        <p:xfrm>
          <a:off x="179512" y="1412776"/>
          <a:ext cx="8812332" cy="5129495"/>
        </p:xfrm>
        <a:graphic>
          <a:graphicData uri="http://schemas.openxmlformats.org/drawingml/2006/table">
            <a:tbl>
              <a:tblPr/>
              <a:tblGrid>
                <a:gridCol w="5679026"/>
                <a:gridCol w="728675"/>
                <a:gridCol w="728675"/>
                <a:gridCol w="728675"/>
                <a:gridCol w="437206"/>
                <a:gridCol w="510075"/>
              </a:tblGrid>
              <a:tr h="109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факт 2021 г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план 2022 г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факт 2022 г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% исполнения </a:t>
                      </a: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в 2021 г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% исполнения к </a:t>
                      </a: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году</a:t>
                      </a:r>
                    </a:p>
                  </a:txBody>
                  <a:tcPr marL="1265" marR="1265" marT="12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6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МП «Обеспечение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экологической безопасности на территории Бабушкинского муниципального района на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2015-2021 годы», «Обеспечение экологической безопасности на территории Бабушкинского муниципального района на 2022-2026 годы»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805,5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2654,8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2654,8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рост в 3,3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МП "Развитие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коммунального хозяйства на территории Бабушкинского муниципального района на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2018-2024 </a:t>
                      </a:r>
                      <a:r>
                        <a:rPr lang="ru-RU" sz="1200" b="1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гг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19350,0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24308,2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23142,9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95,2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119,6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МП «Сохранение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и развитие культурного и туристского потенциала  Бабушкинского муниципального  района на 2015 – 2021 годы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», «Сохранение и развитие культурного и туристского потенциала  Бабушкинского муниципального  района на 2022 – 2026 годы»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42932,5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66480,6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66434,5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99,9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154,7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50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Бабушкинском муниципальном районе на 2017-2021 годы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», «Развитие физической культуры и спорта в Бабушкинском муниципальном районе на 2022-2026 годы»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23898,5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154710,6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73148,6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47,3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рост в 3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 раза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МП "Реализация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молодежной политики в Бабушкинском муниципальном районе на 2018-2021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годы«, "Реализация молодежной политики в Бабушкинском муниципальном районе на 2022-2026 годы"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255,0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255,0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127,5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МП "Развитие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агропромышленного комплекса Бабушкинского муниципального района Вологодской области на 2018-2021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годы", "Развитие агропромышленного комплекса Бабушкинского муниципального района Вологодской области на 2022-2026 годы"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150,0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7772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4593" y="610282"/>
            <a:ext cx="8847250" cy="123454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ИСПОЛНЕНИЕ РАСХОДОВ РАЙОННОГО БЮДЖЕТА ПО МУНИЦИПАЛЬНЫМ ПРОГРАММАМ, ТЫС.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503247"/>
              </p:ext>
            </p:extLst>
          </p:nvPr>
        </p:nvGraphicFramePr>
        <p:xfrm>
          <a:off x="238851" y="1440278"/>
          <a:ext cx="8658733" cy="5099015"/>
        </p:xfrm>
        <a:graphic>
          <a:graphicData uri="http://schemas.openxmlformats.org/drawingml/2006/table">
            <a:tbl>
              <a:tblPr/>
              <a:tblGrid>
                <a:gridCol w="5556019"/>
                <a:gridCol w="721561"/>
                <a:gridCol w="721561"/>
                <a:gridCol w="721561"/>
                <a:gridCol w="432937"/>
                <a:gridCol w="505094"/>
              </a:tblGrid>
              <a:tr h="109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факт 2021 г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план 2022 г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факт 2022 г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% исполнения </a:t>
                      </a: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в 2021 г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% исполнения к </a:t>
                      </a: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году</a:t>
                      </a:r>
                    </a:p>
                  </a:txBody>
                  <a:tcPr marL="1265" marR="1265" marT="1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МП «Управление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муниципальными финансами Бабушкинского муниципального района на 2015-2021 годы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», «Управление муниципальными финансами Бабушкинского муниципального района на 2022-2026 годы»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41588,3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43356,3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43355,1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104,2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МП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"Совершенствование муниципального управления на 2017-2021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годы«, "Совершенствование муниципального управления на 2022-2026 годы"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41099,2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39990,9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39576,3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99,0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96,3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8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МП "Развитие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сети автомобильных дорог местного значения на территории Бабушкинского муниципального района на период 2016-2021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годы", "Развитие сети автомобильных дорог местного значения на территории Бабушкинского муниципального района на период 2022-2026 годы"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38199,2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31090,4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31090,4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81,4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0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МП "Капитальный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ремонт жилых домов муниципального жилого фонда Бабушкинского муниципального района на 2018-2021 </a:t>
                      </a:r>
                      <a:r>
                        <a:rPr lang="ru-RU" sz="1200" b="1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гг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", "Капитальный ремонт жилых домов муниципального жилого фонда Бабушкинского муниципального района на 2022-2026 </a:t>
                      </a:r>
                      <a:r>
                        <a:rPr lang="ru-RU" sz="1200" b="1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гг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1231,7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422,6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422,6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34,3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6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МП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"Формирование комфортной городской среды на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территории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Бабушкинского муниципального района на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2018-2024 </a:t>
                      </a:r>
                      <a:r>
                        <a:rPr lang="ru-RU" sz="1200" b="1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гг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628,3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1910,9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1871,9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98,0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рост в  3 раза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МП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"Обеспечение </a:t>
                      </a:r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качественного бюджетного "бухгалтерского" учета и отчетности в органах местного самоуправления района, казенных и бюджетных учреждениях Бабушкинского муниципального района на 2018-2020 </a:t>
                      </a:r>
                      <a:r>
                        <a:rPr lang="ru-RU" sz="11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годы", "Обеспечение качественного бюджетного (бухгалтерского) учета и отчетности в органах местного самоуправления района, казенных и бюджетных учреждениях Бабушкинского муниципального района на 2022-2026 годы"</a:t>
                      </a:r>
                      <a:endParaRPr lang="ru-RU" sz="11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12468,7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14087,0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14087,0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111,3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0697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4593" y="610282"/>
            <a:ext cx="8847250" cy="123454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ИСПОЛНЕНИЕ РАСХОДОВ РАЙОННОГО БЮДЖЕТА ПО МУНИЦИПАЛЬНЫМ ПРОГРАММАМ, ТЫС.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325684"/>
              </p:ext>
            </p:extLst>
          </p:nvPr>
        </p:nvGraphicFramePr>
        <p:xfrm>
          <a:off x="247736" y="1700808"/>
          <a:ext cx="8744108" cy="3623280"/>
        </p:xfrm>
        <a:graphic>
          <a:graphicData uri="http://schemas.openxmlformats.org/drawingml/2006/table">
            <a:tbl>
              <a:tblPr/>
              <a:tblGrid>
                <a:gridCol w="5610802"/>
                <a:gridCol w="728675"/>
                <a:gridCol w="728675"/>
                <a:gridCol w="728675"/>
                <a:gridCol w="437206"/>
                <a:gridCol w="510075"/>
              </a:tblGrid>
              <a:tr h="109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факт 2021 г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план 2022 г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факт 2022 г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% исполнения </a:t>
                      </a: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в 2021 г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% исполнения к </a:t>
                      </a: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году</a:t>
                      </a:r>
                    </a:p>
                  </a:txBody>
                  <a:tcPr marL="1265" marR="1265" marT="1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6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МП "Энергосбережение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и повышение энергетической эффективности на территории Бабушкинского муниципального района на 2014-2020 </a:t>
                      </a:r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годы", "Энергосбережение и повышение энергетической эффективности на территории Бабушкинского муниципального района на 2022-2026 годы"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1856,9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695,2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695,2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111,3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68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МП "Формирование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законопослушного поведения участников дорожного движения на 2019-2021 годы"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МП </a:t>
                      </a:r>
                      <a:r>
                        <a:rPr lang="ru-RU" sz="12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"Комплексное обустройство сельских территорий Бабушкинского района на 2020-2024 годы"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1398,6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1398,6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139,9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68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МП "Обеспечение жильем молодых семей на 2022-2026 годы"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453,6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453,6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ИТОГО РАСХОДЫ ПО МУНИЦИПАЛЬНЫМ ПРОГРАММАМ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539936,1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713781,2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629733,2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88,2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116,6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НЕПРОГРАММЫЕ РАСХОДЫ РАЙОННОГО БЮДЖЕТА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12214,5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21892,1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21623,6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98,8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177,0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4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ИТОГО РАСХОДОВ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552150,6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735673,3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651356,8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88,5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/>
                        </a:rPr>
                        <a:t>118,0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265" marR="1265" marT="1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77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8" y="620688"/>
            <a:ext cx="9143999" cy="6237312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-1" y="692696"/>
            <a:ext cx="9144001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УВАЖАЕМЫЕ ЖИТЕЛИ БАБУШКИНСКОГО РАЙОНА</a:t>
            </a:r>
            <a:r>
              <a:rPr kumimoji="0" lang="en-US" alt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1953" y="1052736"/>
            <a:ext cx="698445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700" b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Перед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вами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информационный материал –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Palatino Linotype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«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Бюджет для граждан»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, 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где в доступной и понятной форме отражены основные положения по исполнению бюджета Бабушкинского муниципального района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по итогам 2022 года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.</a:t>
            </a:r>
          </a:p>
          <a:p>
            <a:pPr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628" y="3717032"/>
            <a:ext cx="4176464" cy="1872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Создавая «Бюджет для граждан», мы стремились обеспечить 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реализацию принципов 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прозрачности и открытости бюджетных данных, ведь вопросы наполнения и расходования бюджета затрагивают интересы каждого жителя Бабушкинского муниципального округа.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004048" y="5733256"/>
            <a:ext cx="3672408" cy="0"/>
          </a:xfrm>
          <a:prstGeom prst="line">
            <a:avLst/>
          </a:prstGeom>
          <a:ln w="19050">
            <a:gradFill flip="none" rotWithShape="1">
              <a:gsLst>
                <a:gs pos="100000">
                  <a:srgbClr val="03D4A8">
                    <a:alpha val="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73015"/>
            <a:ext cx="5264001" cy="30662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1484784"/>
            <a:ext cx="1485714" cy="187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617" y="610282"/>
            <a:ext cx="8348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ОБЩЕГОСУДАРСТВЕННЫЕ ВОПРОСЫ,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83086"/>
              </p:ext>
            </p:extLst>
          </p:nvPr>
        </p:nvGraphicFramePr>
        <p:xfrm>
          <a:off x="360618" y="1092201"/>
          <a:ext cx="8531863" cy="1566945"/>
        </p:xfrm>
        <a:graphic>
          <a:graphicData uri="http://schemas.openxmlformats.org/drawingml/2006/table">
            <a:tbl>
              <a:tblPr/>
              <a:tblGrid>
                <a:gridCol w="3931566"/>
                <a:gridCol w="930759"/>
                <a:gridCol w="930759"/>
                <a:gridCol w="884397"/>
                <a:gridCol w="898662"/>
                <a:gridCol w="955720"/>
              </a:tblGrid>
              <a:tr h="6806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общегосударственные </a:t>
                      </a:r>
                      <a:r>
                        <a:rPr lang="ru-RU" sz="16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55 375,7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69 079,8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68 659,8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52234" y="2807969"/>
            <a:ext cx="8348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183669"/>
              </p:ext>
            </p:extLst>
          </p:nvPr>
        </p:nvGraphicFramePr>
        <p:xfrm>
          <a:off x="332208" y="3208079"/>
          <a:ext cx="8568954" cy="3453444"/>
        </p:xfrm>
        <a:graphic>
          <a:graphicData uri="http://schemas.openxmlformats.org/drawingml/2006/table">
            <a:tbl>
              <a:tblPr/>
              <a:tblGrid>
                <a:gridCol w="7272807"/>
                <a:gridCol w="1296147"/>
              </a:tblGrid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высшего должностного лица </a:t>
                      </a:r>
                      <a:endParaRPr lang="ru-RU" sz="17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2 205,5</a:t>
                      </a:r>
                      <a:endParaRPr lang="ru-RU" sz="17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Представительного Собрания </a:t>
                      </a:r>
                      <a:endParaRPr lang="ru-RU" sz="17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2 934,7</a:t>
                      </a:r>
                      <a:endParaRPr lang="ru-RU" sz="17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Администрации района </a:t>
                      </a:r>
                      <a:endParaRPr lang="ru-RU" sz="17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31 275,4</a:t>
                      </a:r>
                      <a:endParaRPr lang="ru-RU" sz="17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Единой диспетчерской службы </a:t>
                      </a:r>
                      <a:endParaRPr lang="ru-RU" sz="17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1 876,3</a:t>
                      </a:r>
                      <a:endParaRPr lang="ru-RU" sz="17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Финансового управления </a:t>
                      </a:r>
                      <a:endParaRPr lang="ru-RU" sz="17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7 787,6</a:t>
                      </a:r>
                      <a:endParaRPr lang="ru-RU" sz="17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2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</a:t>
                      </a: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2 523,2</a:t>
                      </a:r>
                      <a:endParaRPr lang="ru-RU" sz="17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2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членских взносов Ассоциации «Здоровые города, районы и поселки» и Совету муниципальных образований </a:t>
                      </a:r>
                      <a:endParaRPr lang="ru-RU" sz="1700" b="0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7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КУ «Многофункциональный центр» </a:t>
                      </a:r>
                      <a:endParaRPr lang="ru-RU" sz="17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2 873,1</a:t>
                      </a:r>
                      <a:endParaRPr lang="ru-RU" sz="17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КУ «Центра бухгалтерского учета» </a:t>
                      </a:r>
                      <a:endParaRPr lang="ru-RU" sz="17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14 087,0</a:t>
                      </a:r>
                      <a:endParaRPr lang="ru-RU" sz="17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КУ «Центра обслуживания</a:t>
                      </a:r>
                      <a:r>
                        <a:rPr lang="ru-RU" sz="1700" b="0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учреждений»</a:t>
                      </a:r>
                      <a:endParaRPr lang="ru-RU" sz="17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7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998,5</a:t>
                      </a:r>
                      <a:endParaRPr lang="ru-RU" sz="17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приобретения базовых комплектов средств первой необходимости для</a:t>
                      </a:r>
                      <a:r>
                        <a:rPr lang="ru-RU" sz="1700" b="0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мобилизованных граждан</a:t>
                      </a:r>
                      <a:endParaRPr lang="ru-RU" sz="17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446,2</a:t>
                      </a:r>
                      <a:endParaRPr lang="ru-RU" sz="17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7320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536" y="548680"/>
            <a:ext cx="8348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НАЦИОНАЛЬНУЮ БЕЗОПАСНОСТЬ И ПРАВООХРАНИТЕЛЬНУЮ ДЕЯТЕЛЬНОСТЬ,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005842"/>
              </p:ext>
            </p:extLst>
          </p:nvPr>
        </p:nvGraphicFramePr>
        <p:xfrm>
          <a:off x="144593" y="1268760"/>
          <a:ext cx="8780977" cy="1786502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национальную безопасность и правоохранительную деятельность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985,4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1 142,8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1 142,8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59551" y="3141303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813386"/>
              </p:ext>
            </p:extLst>
          </p:nvPr>
        </p:nvGraphicFramePr>
        <p:xfrm>
          <a:off x="4860031" y="3501010"/>
          <a:ext cx="4131812" cy="3272286"/>
        </p:xfrm>
        <a:graphic>
          <a:graphicData uri="http://schemas.openxmlformats.org/drawingml/2006/table">
            <a:tbl>
              <a:tblPr/>
              <a:tblGrid>
                <a:gridCol w="4131812"/>
              </a:tblGrid>
              <a:tr h="569684">
                <a:tc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</a:pPr>
                      <a:endParaRPr kumimoji="0" lang="ru-RU" sz="1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 fontAlgn="b">
                        <a:lnSpc>
                          <a:spcPct val="100000"/>
                        </a:lnSpc>
                      </a:pPr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водопроводной трубы по ул. Восточная в с. им. Бабушкина </a:t>
                      </a:r>
                      <a:endParaRPr lang="ru-RU" sz="14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82065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системы водоотведения в с. им. Бабушкина </a:t>
                      </a:r>
                      <a:endParaRPr lang="ru-RU" sz="14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065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водопроводного колодца по ул. Юбилейная </a:t>
                      </a:r>
                      <a:endParaRPr lang="ru-RU" sz="14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бака мембранного для отопления, насоса, торцевого уплотнения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услуг аварийно-спасательного отряда</a:t>
                      </a: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556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профилактике преступлений и иных правонарушений и повышению безопасности дорожного движения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866076"/>
              </p:ext>
            </p:extLst>
          </p:nvPr>
        </p:nvGraphicFramePr>
        <p:xfrm>
          <a:off x="144593" y="3573016"/>
          <a:ext cx="3347287" cy="3063528"/>
        </p:xfrm>
        <a:graphic>
          <a:graphicData uri="http://schemas.openxmlformats.org/drawingml/2006/table">
            <a:tbl>
              <a:tblPr firstCol="1"/>
              <a:tblGrid>
                <a:gridCol w="3347287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защите населения и территорий от чрезвычайных ситуаций природного и техногенного характера </a:t>
                      </a: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5831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обеспечению законности, правопорядка и общественной безопасности </a:t>
                      </a:r>
                      <a:endParaRPr lang="ru-RU" sz="2000" b="1" i="0" u="none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3705904" y="3861048"/>
            <a:ext cx="938104" cy="2160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63650" y="3522494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190,0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63650" y="4005064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194,4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63649" y="5898758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342,8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707904" y="4365104"/>
            <a:ext cx="938104" cy="2160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705904" y="623731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707904" y="5229200"/>
            <a:ext cx="938104" cy="2160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707904" y="4797152"/>
            <a:ext cx="938104" cy="2160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72635" y="4941168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183,8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72634" y="4509120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147,8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3707904" y="5733256"/>
            <a:ext cx="938104" cy="2160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09628" y="5373216"/>
            <a:ext cx="588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84,0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733091"/>
              </p:ext>
            </p:extLst>
          </p:nvPr>
        </p:nvGraphicFramePr>
        <p:xfrm>
          <a:off x="4788024" y="2953893"/>
          <a:ext cx="4203819" cy="3814918"/>
        </p:xfrm>
        <a:graphic>
          <a:graphicData uri="http://schemas.openxmlformats.org/drawingml/2006/table">
            <a:tbl>
              <a:tblPr/>
              <a:tblGrid>
                <a:gridCol w="4203819"/>
              </a:tblGrid>
              <a:tr h="870683">
                <a:tc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</a:pPr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летний период трудовой занятостью охвачено 50 несовершеннолетних детей  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8289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районных конкурсов Пчеловодов, Ветеранское подворье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4625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Возмещение затрат ИП и организациям на ГСМ осуществляющим</a:t>
                      </a:r>
                      <a:r>
                        <a:rPr lang="ru-RU" sz="2000" b="1" i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торговлю в труднодоступных населенных пунктах (1 ИП и 1 ПК)</a:t>
                      </a:r>
                      <a:endParaRPr lang="ru-RU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362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проекта организации дорожного  движения и обустройства дорожно-уличной сети (разработано 2 проекта)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536" y="620688"/>
            <a:ext cx="8348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НАЦИОНАЛЬНУЮ ЭКОНОМИКУ,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942125"/>
              </p:ext>
            </p:extLst>
          </p:nvPr>
        </p:nvGraphicFramePr>
        <p:xfrm>
          <a:off x="210866" y="997959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национальную экономику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38 776,3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32 082,9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32 082,9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564904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23206"/>
              </p:ext>
            </p:extLst>
          </p:nvPr>
        </p:nvGraphicFramePr>
        <p:xfrm>
          <a:off x="144593" y="2944140"/>
          <a:ext cx="3563311" cy="3718314"/>
        </p:xfrm>
        <a:graphic>
          <a:graphicData uri="http://schemas.openxmlformats.org/drawingml/2006/table">
            <a:tbl>
              <a:tblPr firstCol="1"/>
              <a:tblGrid>
                <a:gridCol w="3563311"/>
              </a:tblGrid>
              <a:tr h="84490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в сфере занятости несовершеннолетних граждан 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87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в сфере с/х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451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направленные на развитие торговли в малонаселенных и труднодоступных населенных пунктах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451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направленные на разработку</a:t>
                      </a:r>
                      <a:r>
                        <a:rPr lang="ru-RU" sz="2000" b="1" i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КС</a:t>
                      </a:r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3794635" y="3409384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44489" y="3009274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147,8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8609" y="3789040"/>
            <a:ext cx="665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70,0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76377" y="4797152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152,0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794635" y="4077064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794635" y="515719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779912" y="638132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82263" y="5909210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919,0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1282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536" y="620688"/>
            <a:ext cx="8348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НАЦИОНАЛЬНУЮ ЭКОНОМИКУ,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013894"/>
              </p:ext>
            </p:extLst>
          </p:nvPr>
        </p:nvGraphicFramePr>
        <p:xfrm>
          <a:off x="210866" y="997959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национальную экономику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38 776,3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32 082,9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32 082,9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564904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020067"/>
              </p:ext>
            </p:extLst>
          </p:nvPr>
        </p:nvGraphicFramePr>
        <p:xfrm>
          <a:off x="144593" y="2944140"/>
          <a:ext cx="2699215" cy="3653212"/>
        </p:xfrm>
        <a:graphic>
          <a:graphicData uri="http://schemas.openxmlformats.org/drawingml/2006/table">
            <a:tbl>
              <a:tblPr firstCol="1"/>
              <a:tblGrid>
                <a:gridCol w="2699215"/>
              </a:tblGrid>
              <a:tr h="365321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проведению кадастровых работ</a:t>
                      </a: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3057832" y="3429000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2996952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059832" y="4365104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028396"/>
              </p:ext>
            </p:extLst>
          </p:nvPr>
        </p:nvGraphicFramePr>
        <p:xfrm>
          <a:off x="4355976" y="3087672"/>
          <a:ext cx="4635867" cy="3467532"/>
        </p:xfrm>
        <a:graphic>
          <a:graphicData uri="http://schemas.openxmlformats.org/drawingml/2006/table">
            <a:tbl>
              <a:tblPr/>
              <a:tblGrid>
                <a:gridCol w="4635867"/>
              </a:tblGrid>
              <a:tr h="341328">
                <a:tc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планов, разделов по сохранению объектов культурного наследия</a:t>
                      </a:r>
                      <a:endParaRPr lang="ru-RU" sz="18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82899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кадастровых работ, связанных с утверждением границ зон санитарной охраны скважин, находящихся в муниципальной собственности района с привязкой к местной системе координат</a:t>
                      </a:r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89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комплексные</a:t>
                      </a:r>
                      <a:r>
                        <a:rPr lang="ru-RU" sz="2000" b="1" i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кадастровые работы, в отношении объектов недвижимости, находящихся в 2х кадастровых кварталах на территории с. им. Бабушкина</a:t>
                      </a:r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107669" y="3933056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270,0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3059832" y="5733256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090173" y="5261138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151,0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708872"/>
              </p:ext>
            </p:extLst>
          </p:nvPr>
        </p:nvGraphicFramePr>
        <p:xfrm>
          <a:off x="4574000" y="3283886"/>
          <a:ext cx="4417843" cy="3387464"/>
        </p:xfrm>
        <a:graphic>
          <a:graphicData uri="http://schemas.openxmlformats.org/drawingml/2006/table">
            <a:tbl>
              <a:tblPr/>
              <a:tblGrid>
                <a:gridCol w="4417843"/>
              </a:tblGrid>
              <a:tr h="327446">
                <a:tc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</a:pPr>
                      <a:r>
                        <a:rPr lang="ru-RU" sz="14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дорог общего пользования в населенных пунктах района в осенне-зимний период, вывоз</a:t>
                      </a:r>
                      <a:r>
                        <a:rPr lang="ru-RU" sz="1400" b="1" i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уборка снега (412,24 км)</a:t>
                      </a:r>
                      <a:endParaRPr lang="ru-RU" sz="14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33374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восстановление и ремонт улично-дорожной сети</a:t>
                      </a:r>
                      <a:endParaRPr lang="ru-RU" sz="14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602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планировка улиц населенных пунктов, гравийных дорог </a:t>
                      </a:r>
                      <a:endParaRPr lang="ru-RU" sz="14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809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автомобильных дорог общего пользования </a:t>
                      </a:r>
                      <a:endParaRPr lang="ru-RU" sz="14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3833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благоустройство пешеходной зоны по ул. Школьная в с. им. Бабушкина</a:t>
                      </a:r>
                      <a:endParaRPr lang="ru-RU" sz="14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9612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и устройство водопропускных труб</a:t>
                      </a:r>
                      <a:endParaRPr lang="ru-RU" sz="14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3833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устройство разворотной площадки у здания МБОУ </a:t>
                      </a:r>
                      <a:r>
                        <a:rPr kumimoji="0" lang="ru-RU" sz="14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Подболотная</a:t>
                      </a:r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СОШ </a:t>
                      </a:r>
                      <a:endParaRPr lang="ru-RU" sz="14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8348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НАЦИОНАЛЬНУЮ ЭКОНОМИКУ,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431190"/>
              </p:ext>
            </p:extLst>
          </p:nvPr>
        </p:nvGraphicFramePr>
        <p:xfrm>
          <a:off x="210866" y="925951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национальную экономику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38 776,3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32 082,9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32 082,9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4593" y="2564904"/>
            <a:ext cx="8806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Расходы на Дорожное хозяйство составили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30 171,4 тыс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. рублей, из них за счет Регионального Дорожного фонда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12 186,1 тыс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. рублей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696938"/>
              </p:ext>
            </p:extLst>
          </p:nvPr>
        </p:nvGraphicFramePr>
        <p:xfrm>
          <a:off x="144593" y="3356992"/>
          <a:ext cx="3347287" cy="3360564"/>
        </p:xfrm>
        <a:graphic>
          <a:graphicData uri="http://schemas.openxmlformats.org/drawingml/2006/table">
            <a:tbl>
              <a:tblPr firstCol="1"/>
              <a:tblGrid>
                <a:gridCol w="3347287"/>
              </a:tblGrid>
              <a:tr h="844900">
                <a:tc>
                  <a:txBody>
                    <a:bodyPr/>
                    <a:lstStyle/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Содержание, строительство и реконструкция автомобильных дорог и искусственных сооружений из Дорожного фонда района</a:t>
                      </a: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3563888" y="3501008"/>
            <a:ext cx="938104" cy="2160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87394" y="321297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8 089,9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70920" y="4787860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949,5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563888" y="5085184"/>
            <a:ext cx="938104" cy="2160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55505" y="3717032"/>
            <a:ext cx="934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5 836,8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563888" y="4077072"/>
            <a:ext cx="938104" cy="2160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88924" y="4355812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696,0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563888" y="4653136"/>
            <a:ext cx="938104" cy="2160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651939" y="521990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391,6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5377" y="565195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1 225,7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563888" y="5517232"/>
            <a:ext cx="938104" cy="2160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563888" y="6021288"/>
            <a:ext cx="938104" cy="2160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563888" y="6525344"/>
            <a:ext cx="938104" cy="21602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35898" y="6156012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188,1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2" t="66882" r="64282" b="16989"/>
          <a:stretch/>
        </p:blipFill>
        <p:spPr>
          <a:xfrm>
            <a:off x="2411760" y="5877272"/>
            <a:ext cx="853440" cy="762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640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8348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НАЦИОНАЛЬНУЮ ЭКОНОМИКУ,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335531"/>
              </p:ext>
            </p:extLst>
          </p:nvPr>
        </p:nvGraphicFramePr>
        <p:xfrm>
          <a:off x="210866" y="925951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национальную экономику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38 776,3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32 082,9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32 082,9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4593" y="2564904"/>
            <a:ext cx="8806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Расходы на Дорожное хозяйство составили 30 171,4 тыс. рублей, из них за счет Регионального Дорожного фонда 12 186,1 тыс. рублей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702657"/>
              </p:ext>
            </p:extLst>
          </p:nvPr>
        </p:nvGraphicFramePr>
        <p:xfrm>
          <a:off x="144593" y="3356992"/>
          <a:ext cx="3347287" cy="3223692"/>
        </p:xfrm>
        <a:graphic>
          <a:graphicData uri="http://schemas.openxmlformats.org/drawingml/2006/table">
            <a:tbl>
              <a:tblPr firstCol="1"/>
              <a:tblGrid>
                <a:gridCol w="3347287"/>
              </a:tblGrid>
              <a:tr h="844900">
                <a:tc>
                  <a:txBody>
                    <a:bodyPr/>
                    <a:lstStyle/>
                    <a:p>
                      <a:pPr algn="ctr"/>
                      <a:endParaRPr lang="ru-RU" sz="14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Содержание, строительство и реконструкция автомобильных дорог и искусственных сооружений из Дорожного фонда района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876">
                <a:tc>
                  <a:txBody>
                    <a:bodyPr/>
                    <a:lstStyle/>
                    <a:p>
                      <a:pPr algn="ctr"/>
                      <a:endParaRPr lang="ru-RU" sz="14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подъезда к земельным участкам семей, имеющих трех и более детей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и содержание автомобильных дорог общего пользования в населенных пунктах за счет средств Дорожного фонда Вологодской области в том числе </a:t>
                      </a:r>
                      <a:r>
                        <a:rPr lang="ru-RU" sz="1400" b="1" i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4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районного бюджета</a:t>
                      </a:r>
                    </a:p>
                    <a:p>
                      <a:pPr algn="ctr"/>
                      <a:endParaRPr lang="ru-RU" sz="14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3563888" y="3645024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45105" y="3284984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358,9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45884" y="4077072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1 260,7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563888" y="443711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361892"/>
              </p:ext>
            </p:extLst>
          </p:nvPr>
        </p:nvGraphicFramePr>
        <p:xfrm>
          <a:off x="4574000" y="3389809"/>
          <a:ext cx="4417843" cy="3328103"/>
        </p:xfrm>
        <a:graphic>
          <a:graphicData uri="http://schemas.openxmlformats.org/drawingml/2006/table">
            <a:tbl>
              <a:tblPr/>
              <a:tblGrid>
                <a:gridCol w="4417843"/>
              </a:tblGrid>
              <a:tr h="835150">
                <a:tc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</a:pPr>
                      <a:endParaRPr kumimoji="0" lang="ru-RU" sz="1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сметной стоимости текущего ремонта дорожного покрытия</a:t>
                      </a:r>
                    </a:p>
                    <a:p>
                      <a:pPr algn="just" fontAlgn="b">
                        <a:lnSpc>
                          <a:spcPct val="100000"/>
                        </a:lnSpc>
                      </a:pPr>
                      <a:endParaRPr lang="ru-RU" sz="1400" b="1" i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912648"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подъезда к земельным участкам в районе </a:t>
                      </a:r>
                      <a:r>
                        <a:rPr lang="ru-RU" sz="1400" b="1" i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мкр</a:t>
                      </a:r>
                      <a:r>
                        <a:rPr lang="ru-RU" sz="14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Восточный </a:t>
                      </a:r>
                    </a:p>
                    <a:p>
                      <a:pPr algn="just"/>
                      <a:r>
                        <a:rPr lang="ru-RU" sz="14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 им. Бабушкина (0,8 км)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1603">
                <a:tc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</a:pPr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дорожного покрытия ул. Восточная</a:t>
                      </a:r>
                    </a:p>
                    <a:p>
                      <a:pPr algn="just" fontAlgn="b">
                        <a:lnSpc>
                          <a:spcPct val="100000"/>
                        </a:lnSpc>
                      </a:pPr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с. им. Бабушкина (0,8 км)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2648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пешеходной зоны по ул. Школьная с. им. Бабушкина</a:t>
                      </a:r>
                      <a:r>
                        <a:rPr kumimoji="0" lang="ru-RU" sz="14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(0,58 км)</a:t>
                      </a:r>
                      <a:endParaRPr kumimoji="0" lang="ru-RU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3563888" y="5445224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563888" y="623731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45886" y="4901098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5 122,5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45886" y="5765194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6 051,7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02974"/>
              </p:ext>
            </p:extLst>
          </p:nvPr>
        </p:nvGraphicFramePr>
        <p:xfrm>
          <a:off x="3491880" y="3140968"/>
          <a:ext cx="5478267" cy="3556208"/>
        </p:xfrm>
        <a:graphic>
          <a:graphicData uri="http://schemas.openxmlformats.org/drawingml/2006/table">
            <a:tbl>
              <a:tblPr/>
              <a:tblGrid>
                <a:gridCol w="5478267"/>
              </a:tblGrid>
              <a:tr h="534830">
                <a:tc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</a:pPr>
                      <a:r>
                        <a:rPr lang="ru-RU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Отремонтировано 2 квартиры  (75,5 м2)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81347">
                <a:tc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</a:pPr>
                      <a:r>
                        <a:rPr lang="ru-RU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Обследование муниципального жилого фонда на предмет пригодности для</a:t>
                      </a:r>
                      <a:r>
                        <a:rPr lang="ru-RU" sz="1600" b="1" i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постоянного проживания (143 дома)</a:t>
                      </a:r>
                      <a:endParaRPr lang="ru-RU" sz="16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30038">
                <a:tc>
                  <a:txBody>
                    <a:bodyPr/>
                    <a:lstStyle/>
                    <a:p>
                      <a:pPr algn="just" fontAlgn="b"/>
                      <a:endParaRPr lang="ru-RU" sz="16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fontAlgn="b"/>
                      <a:r>
                        <a:rPr lang="ru-RU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Взносы в Фонд капитального ремонта муниципального жилого фонда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265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э/э </a:t>
                      </a:r>
                      <a:r>
                        <a:rPr lang="ru-RU" sz="1600" b="1" i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муниципальных квартир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53994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</a:t>
                      </a:r>
                      <a:r>
                        <a:rPr kumimoji="0" lang="ru-RU" sz="16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замена котлов) в котельной по адресу Вологодская обл., Бабушкинский район, д. Скоково(отапливает структурное подразделение детский сад МБОУ</a:t>
                      </a:r>
                      <a:r>
                        <a:rPr kumimoji="0" lang="ru-RU" sz="16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kumimoji="0" lang="ru-RU" sz="1600" b="1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Подболотная</a:t>
                      </a:r>
                      <a:r>
                        <a:rPr kumimoji="0" lang="ru-RU" sz="16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СОШ»</a:t>
                      </a: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86312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ЖИЛИЩНО-КОММУНАЛЬНОЕ ХОЗЯЙСТВО, 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492478"/>
              </p:ext>
            </p:extLst>
          </p:nvPr>
        </p:nvGraphicFramePr>
        <p:xfrm>
          <a:off x="210866" y="850410"/>
          <a:ext cx="8780977" cy="1786502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жилищно-коммунальное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24 026,2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30 398,2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28 929,5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636912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892344"/>
              </p:ext>
            </p:extLst>
          </p:nvPr>
        </p:nvGraphicFramePr>
        <p:xfrm>
          <a:off x="144593" y="3054636"/>
          <a:ext cx="2195159" cy="3673128"/>
        </p:xfrm>
        <a:graphic>
          <a:graphicData uri="http://schemas.openxmlformats.org/drawingml/2006/table">
            <a:tbl>
              <a:tblPr firstCol="1"/>
              <a:tblGrid>
                <a:gridCol w="2195159"/>
              </a:tblGrid>
              <a:tr h="84490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в сфере жилищного хозяйства</a:t>
                      </a:r>
                    </a:p>
                    <a:p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87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в сфере коммунального хозяйства</a:t>
                      </a: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2411760" y="3284984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32116" y="2924944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422,6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4181018"/>
            <a:ext cx="665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89,9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70" y="4757082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66,7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411760" y="443711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411760" y="5085184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11760" y="5733256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83773" y="5405154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695,2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68" y="6106498"/>
            <a:ext cx="938104" cy="562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59" t="41840" r="41328" b="41098"/>
          <a:stretch/>
        </p:blipFill>
        <p:spPr>
          <a:xfrm>
            <a:off x="611560" y="4005064"/>
            <a:ext cx="1219200" cy="1168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39752" y="3532946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1 738,0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411760" y="3933056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3999" cy="6237312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42471"/>
              </p:ext>
            </p:extLst>
          </p:nvPr>
        </p:nvGraphicFramePr>
        <p:xfrm>
          <a:off x="3486221" y="3079611"/>
          <a:ext cx="5550275" cy="3516602"/>
        </p:xfrm>
        <a:graphic>
          <a:graphicData uri="http://schemas.openxmlformats.org/drawingml/2006/table">
            <a:tbl>
              <a:tblPr/>
              <a:tblGrid>
                <a:gridCol w="5550275"/>
              </a:tblGrid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kern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Ремонты водопроводных сетей (471 </a:t>
                      </a:r>
                      <a:r>
                        <a:rPr lang="ru-RU" sz="1800" b="1" i="0" u="none" strike="noStrike" kern="1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п.м</a:t>
                      </a:r>
                      <a:r>
                        <a:rPr lang="ru-RU" sz="1800" b="1" i="0" u="none" strike="noStrike" kern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6557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инженерного оборудования </a:t>
                      </a:r>
                      <a:r>
                        <a:rPr lang="ru-RU" sz="1600" b="1" i="0" u="none" strike="noStrike" kern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(субсидия на возмещение затрат МУП)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Разработка, согласование проектов зон санитарной охраны источников водоснабжения,</a:t>
                      </a:r>
                      <a:r>
                        <a:rPr kumimoji="0" lang="ru-RU" sz="18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испытаний воды на соответствие нормам качества </a:t>
                      </a:r>
                      <a:r>
                        <a:rPr lang="ru-RU" sz="1600" b="1" i="0" u="none" strike="noStrike" kern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(субсидия на возмещение затрат МУП)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обустройство первого пояса 4-х зон санитарной охраны артезианских скважин (д. Полюдово, д. </a:t>
                      </a:r>
                      <a:r>
                        <a:rPr kumimoji="0" lang="ru-RU" sz="16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Косиково</a:t>
                      </a:r>
                      <a:r>
                        <a:rPr kumimoji="0"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ru-RU" sz="16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п. Зайчики, п. Комсомольский)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УАЗ 390945-552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(фермер) МУП Теплосеть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617" y="548680"/>
            <a:ext cx="86312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ЖИЛИЩНО-КОММУНАЛЬНОЕ ХОЗЯЙСТВО, 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25519"/>
              </p:ext>
            </p:extLst>
          </p:nvPr>
        </p:nvGraphicFramePr>
        <p:xfrm>
          <a:off x="210866" y="922418"/>
          <a:ext cx="8780977" cy="1786502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жилищно-коммунальное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24 026,2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30 398,2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28 929,5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2636912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096759"/>
              </p:ext>
            </p:extLst>
          </p:nvPr>
        </p:nvGraphicFramePr>
        <p:xfrm>
          <a:off x="144593" y="3203799"/>
          <a:ext cx="2195159" cy="3360564"/>
        </p:xfrm>
        <a:graphic>
          <a:graphicData uri="http://schemas.openxmlformats.org/drawingml/2006/table">
            <a:tbl>
              <a:tblPr firstCol="1"/>
              <a:tblGrid>
                <a:gridCol w="2195159"/>
              </a:tblGrid>
              <a:tr h="80126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в сфере коммунального хозяйства</a:t>
                      </a: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Стрелка вправо 16"/>
          <p:cNvSpPr/>
          <p:nvPr/>
        </p:nvSpPr>
        <p:spPr>
          <a:xfrm>
            <a:off x="2411760" y="386104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11760" y="3573016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942,9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83777" y="5013176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833,0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411760" y="5373216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411760" y="3284984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39752" y="2924944"/>
            <a:ext cx="962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1 100,3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411760" y="458112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387589" y="4221088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1 196,4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85184"/>
            <a:ext cx="1926808" cy="8392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2411760" y="6165304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379701" y="5765194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1 202,5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72"/>
            <a:ext cx="9143999" cy="6237312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049250"/>
              </p:ext>
            </p:extLst>
          </p:nvPr>
        </p:nvGraphicFramePr>
        <p:xfrm>
          <a:off x="3486221" y="3068960"/>
          <a:ext cx="5550275" cy="3543704"/>
        </p:xfrm>
        <a:graphic>
          <a:graphicData uri="http://schemas.openxmlformats.org/drawingml/2006/table">
            <a:tbl>
              <a:tblPr/>
              <a:tblGrid>
                <a:gridCol w="5550275"/>
              </a:tblGrid>
              <a:tr h="579092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3-х павильонов артезианских скважин (2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в п. Зайчики, 1 - с. Рослятино</a:t>
                      </a:r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703904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Межбюджетные трансферты из районного бюджета</a:t>
                      </a:r>
                      <a:r>
                        <a:rPr kumimoji="0" lang="ru-RU" sz="16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Тимановскому</a:t>
                      </a:r>
                      <a:r>
                        <a:rPr kumimoji="0"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с/п</a:t>
                      </a:r>
                      <a:r>
                        <a:rPr kumimoji="0" lang="ru-RU" sz="1600" b="1" i="0" u="none" strike="noStrike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kumimoji="0"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приобретение, сборку и монтирование водонапорной башни, </a:t>
                      </a:r>
                      <a:r>
                        <a:rPr kumimoji="0" lang="ru-RU" sz="16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заменену</a:t>
                      </a:r>
                      <a:r>
                        <a:rPr kumimoji="0"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глубинного насоса на артезианской скважине в д. Тиманова гора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проекта «Народный бюджет» (7 проектов) </a:t>
                      </a:r>
                      <a:r>
                        <a:rPr kumimoji="0" lang="ru-RU" sz="15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водопроводов д. Дудкино, д. </a:t>
                      </a:r>
                      <a:r>
                        <a:rPr kumimoji="0" lang="ru-RU" sz="15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Косиково</a:t>
                      </a:r>
                      <a:r>
                        <a:rPr kumimoji="0" lang="ru-RU" sz="15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д. </a:t>
                      </a:r>
                      <a:r>
                        <a:rPr kumimoji="0" lang="ru-RU" sz="15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Кулибарово</a:t>
                      </a:r>
                      <a:r>
                        <a:rPr kumimoji="0" lang="ru-RU" sz="15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ремонт павильонов артезианских скважин    №1164, № 2660, №2631 д. </a:t>
                      </a:r>
                      <a:r>
                        <a:rPr kumimoji="0" lang="ru-RU" sz="15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Кулибарово</a:t>
                      </a:r>
                      <a:r>
                        <a:rPr kumimoji="0" lang="ru-RU" sz="15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5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д.Глебково</a:t>
                      </a:r>
                      <a:r>
                        <a:rPr kumimoji="0" lang="ru-RU" sz="15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д. </a:t>
                      </a:r>
                      <a:r>
                        <a:rPr kumimoji="0" lang="ru-RU" sz="15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Демьяновский</a:t>
                      </a:r>
                      <a:r>
                        <a:rPr kumimoji="0" lang="ru-RU" sz="15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Погост, ремонт колодца на ул. Первомайская в с. Рослятино</a:t>
                      </a:r>
                      <a:endParaRPr lang="ru-RU" sz="15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проектно-сметной документации по реконструкции системы водоснабжения в с. им. Бабушкина, п. </a:t>
                      </a:r>
                      <a:r>
                        <a:rPr kumimoji="0" lang="ru-RU" sz="18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Юрманга</a:t>
                      </a:r>
                      <a:r>
                        <a:rPr kumimoji="0"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с. Воскресенское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617" y="548680"/>
            <a:ext cx="86312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ЖИЛИЩНО-КОММУНАЛЬНОЕ ХОЗЯЙСТВО, 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226413"/>
              </p:ext>
            </p:extLst>
          </p:nvPr>
        </p:nvGraphicFramePr>
        <p:xfrm>
          <a:off x="210866" y="922418"/>
          <a:ext cx="8780977" cy="1786502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жилищно-коммунальное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24 026,2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30 398,2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28 929,5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2636912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096759"/>
              </p:ext>
            </p:extLst>
          </p:nvPr>
        </p:nvGraphicFramePr>
        <p:xfrm>
          <a:off x="144593" y="3203799"/>
          <a:ext cx="2195159" cy="3360564"/>
        </p:xfrm>
        <a:graphic>
          <a:graphicData uri="http://schemas.openxmlformats.org/drawingml/2006/table">
            <a:tbl>
              <a:tblPr firstCol="1"/>
              <a:tblGrid>
                <a:gridCol w="2195159"/>
              </a:tblGrid>
              <a:tr h="80126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в сфере коммунального хозяйства</a:t>
                      </a: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39752" y="4109010"/>
            <a:ext cx="962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1 372,3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411760" y="458112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11760" y="6165304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87591" y="5805264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9 650,0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2411760" y="5373216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39752" y="4901098"/>
            <a:ext cx="962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5 535,7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97152"/>
            <a:ext cx="1713089" cy="9935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2411760" y="3429000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339752" y="3068960"/>
            <a:ext cx="962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1 362,1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91422"/>
              </p:ext>
            </p:extLst>
          </p:nvPr>
        </p:nvGraphicFramePr>
        <p:xfrm>
          <a:off x="3486221" y="3068960"/>
          <a:ext cx="5550275" cy="3609403"/>
        </p:xfrm>
        <a:graphic>
          <a:graphicData uri="http://schemas.openxmlformats.org/drawingml/2006/table">
            <a:tbl>
              <a:tblPr/>
              <a:tblGrid>
                <a:gridCol w="5550275"/>
              </a:tblGrid>
              <a:tr h="568591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регионального проекта «Формирование комфортной городской среды», благоустройство дворовой территории многоквартирного жилого дома в с. им. Бабушкина ул. Первомайская д.16.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010612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проектно-сметной документации на благоустройство общественной территории по адресу с. им. Бабушкина, ул. Бабушкина (Аллея Героев)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государственной экспертизы сметной документации по благоустройству дворовых территорий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МУП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«Теплосеть» на погашение просроченной кредиторской задолженности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617" y="548680"/>
            <a:ext cx="86312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ЖИЛИЩНО-КОММУНАЛЬНОЕ ХОЗЯЙСТВО, 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941124"/>
              </p:ext>
            </p:extLst>
          </p:nvPr>
        </p:nvGraphicFramePr>
        <p:xfrm>
          <a:off x="210866" y="922418"/>
          <a:ext cx="8780977" cy="1786502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жилищно-коммунальное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24 026,2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30 398,2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28 929,5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668850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583810"/>
              </p:ext>
            </p:extLst>
          </p:nvPr>
        </p:nvGraphicFramePr>
        <p:xfrm>
          <a:off x="144593" y="3068960"/>
          <a:ext cx="2195159" cy="3673651"/>
        </p:xfrm>
        <a:graphic>
          <a:graphicData uri="http://schemas.openxmlformats.org/drawingml/2006/table">
            <a:tbl>
              <a:tblPr firstCol="1"/>
              <a:tblGrid>
                <a:gridCol w="2195159"/>
              </a:tblGrid>
              <a:tr h="256860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благоустройству</a:t>
                      </a: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1793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87592" y="3429000"/>
            <a:ext cx="962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1 099,5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481768" y="3789040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83768" y="566124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40002" y="4509120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561,4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87589" y="5981218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1 050,0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483768" y="638132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2483768" y="494116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55776" y="5333146"/>
            <a:ext cx="619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11,0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144015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107504" y="549052"/>
            <a:ext cx="8784976" cy="431676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ОСНОВНЫЕ ПОКАЗАТЕЛИ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 СОЦИАЛЬНО-ЭКОНОМИЧЕСКОГО  РАЗВИТИЯ</a:t>
            </a:r>
            <a:r>
              <a:rPr lang="en-US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РАЙОНА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7364" y="1412776"/>
            <a:ext cx="2808312" cy="237626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87363" y="1484784"/>
            <a:ext cx="2808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Среднегодовая численность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населения,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чел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286116" y="1412776"/>
            <a:ext cx="2761888" cy="237626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359346" y="1484784"/>
            <a:ext cx="2664297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Оборот розничной торговли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, млн. руб.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43636" y="1412776"/>
            <a:ext cx="2676837" cy="2376264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143636" y="3942258"/>
            <a:ext cx="2676837" cy="258308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143636" y="1484784"/>
            <a:ext cx="2640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Объем отгруженной продукции, 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млн. руб.</a:t>
            </a:r>
            <a:endParaRPr lang="ru-RU" sz="1400" i="1" dirty="0">
              <a:solidFill>
                <a:schemeClr val="accent6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37931" y="4088634"/>
            <a:ext cx="2612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Среднемесячная заработная плата, </a:t>
            </a:r>
            <a:r>
              <a:rPr lang="ru-RU" sz="1400" i="1" dirty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тыс</a:t>
            </a:r>
            <a:r>
              <a:rPr lang="ru-RU" sz="1400" i="1" dirty="0" smtClean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. руб</a:t>
            </a:r>
            <a:r>
              <a:rPr lang="ru-RU" sz="1400" i="1" dirty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.</a:t>
            </a:r>
          </a:p>
        </p:txBody>
      </p:sp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3943049132"/>
              </p:ext>
            </p:extLst>
          </p:nvPr>
        </p:nvGraphicFramePr>
        <p:xfrm>
          <a:off x="319759" y="2260987"/>
          <a:ext cx="2775917" cy="142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1766128924"/>
              </p:ext>
            </p:extLst>
          </p:nvPr>
        </p:nvGraphicFramePr>
        <p:xfrm>
          <a:off x="3286117" y="2285992"/>
          <a:ext cx="2786082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3286116" y="3942258"/>
            <a:ext cx="2761889" cy="2583086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376043" y="4014266"/>
            <a:ext cx="26719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 smtClean="0">
                <a:solidFill>
                  <a:srgbClr val="0070C0"/>
                </a:solidFill>
                <a:latin typeface="Palatino Linotype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Среднесписочная численность работников(без субъектов МСП), чел.</a:t>
            </a:r>
            <a:endParaRPr lang="ru-RU" sz="1400" i="1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7364" y="3942258"/>
            <a:ext cx="2808312" cy="2583086"/>
          </a:xfrm>
          <a:prstGeom prst="rect">
            <a:avLst/>
          </a:prstGeom>
          <a:noFill/>
          <a:ln w="28575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08252" y="4014266"/>
            <a:ext cx="2787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 smtClean="0">
                <a:solidFill>
                  <a:srgbClr val="FF7C80"/>
                </a:solidFill>
                <a:latin typeface="Palatino Linotype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Фонд начисленной заработной платы работников(без субъектов МСП), </a:t>
            </a:r>
            <a:r>
              <a:rPr lang="ru-RU" sz="1400" i="1" dirty="0" smtClean="0">
                <a:solidFill>
                  <a:srgbClr val="FF7C80"/>
                </a:solidFill>
                <a:latin typeface="Palatino Linotype" pitchFamily="18" charset="0"/>
              </a:rPr>
              <a:t>млн. руб</a:t>
            </a:r>
            <a:r>
              <a:rPr lang="ru-RU" sz="1400" i="1" dirty="0">
                <a:solidFill>
                  <a:srgbClr val="FF7C80"/>
                </a:solidFill>
                <a:latin typeface="Palatino Linotype" pitchFamily="18" charset="0"/>
              </a:rPr>
              <a:t>.</a:t>
            </a: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342978869"/>
              </p:ext>
            </p:extLst>
          </p:nvPr>
        </p:nvGraphicFramePr>
        <p:xfrm>
          <a:off x="6215074" y="2285992"/>
          <a:ext cx="2635173" cy="142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Диаграмма 50"/>
          <p:cNvGraphicFramePr/>
          <p:nvPr>
            <p:extLst>
              <p:ext uri="{D42A27DB-BD31-4B8C-83A1-F6EECF244321}">
                <p14:modId xmlns:p14="http://schemas.microsoft.com/office/powerpoint/2010/main" val="978810984"/>
              </p:ext>
            </p:extLst>
          </p:nvPr>
        </p:nvGraphicFramePr>
        <p:xfrm>
          <a:off x="319759" y="4968006"/>
          <a:ext cx="2775917" cy="142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1292969090"/>
              </p:ext>
            </p:extLst>
          </p:nvPr>
        </p:nvGraphicFramePr>
        <p:xfrm>
          <a:off x="3355154" y="4962251"/>
          <a:ext cx="2775917" cy="142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3" name="Диаграмма 52"/>
          <p:cNvGraphicFramePr/>
          <p:nvPr>
            <p:extLst>
              <p:ext uri="{D42A27DB-BD31-4B8C-83A1-F6EECF244321}">
                <p14:modId xmlns:p14="http://schemas.microsoft.com/office/powerpoint/2010/main" val="1886546070"/>
              </p:ext>
            </p:extLst>
          </p:nvPr>
        </p:nvGraphicFramePr>
        <p:xfrm>
          <a:off x="6256737" y="4968373"/>
          <a:ext cx="2631579" cy="142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3932" y="2138854"/>
            <a:ext cx="781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99,3%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21120" y="2138854"/>
            <a:ext cx="89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108,5%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59140" y="2138854"/>
            <a:ext cx="897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107,1%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11062" y="4952314"/>
            <a:ext cx="956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104,5%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21120" y="4952314"/>
            <a:ext cx="104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81474" y="4952813"/>
            <a:ext cx="918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112,6%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5" y="620688"/>
            <a:ext cx="9143999" cy="6237312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77379"/>
              </p:ext>
            </p:extLst>
          </p:nvPr>
        </p:nvGraphicFramePr>
        <p:xfrm>
          <a:off x="3580901" y="3174752"/>
          <a:ext cx="5383587" cy="3637940"/>
        </p:xfrm>
        <a:graphic>
          <a:graphicData uri="http://schemas.openxmlformats.org/drawingml/2006/table">
            <a:tbl>
              <a:tblPr/>
              <a:tblGrid>
                <a:gridCol w="5383587"/>
              </a:tblGrid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Экологическое воспитание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подрастающего поколения, населения района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67878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Ликвидация 6-ти несанкционированных свалок  с твердыми коммунальными отходами на территории района 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09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Устройство родника  в д.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Ляменьга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20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Устройство колодца в с. </a:t>
                      </a:r>
                      <a:r>
                        <a:rPr lang="ru-RU" sz="1800" b="1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Миньково</a:t>
                      </a:r>
                      <a:endParaRPr lang="ru-RU" sz="18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fontAlgn="b"/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220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топографической сьемки русла реки </a:t>
                      </a:r>
                      <a:r>
                        <a:rPr lang="ru-RU" sz="1800" b="1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Леденьги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Оплата услуг по санитарно-эпидемиологическому исследованию воды открытых водоемов</a:t>
                      </a:r>
                    </a:p>
                    <a:p>
                      <a:pPr algn="just" fontAlgn="b"/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548680"/>
            <a:ext cx="86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ОХРАНУ ОКРУЖАЮЩЕЙ СРЕДЫ,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613790"/>
              </p:ext>
            </p:extLst>
          </p:nvPr>
        </p:nvGraphicFramePr>
        <p:xfrm>
          <a:off x="210866" y="908720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охрану окружающей среды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805,5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2 654,8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2 654,8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326,9%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668850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62434"/>
              </p:ext>
            </p:extLst>
          </p:nvPr>
        </p:nvGraphicFramePr>
        <p:xfrm>
          <a:off x="144593" y="3203799"/>
          <a:ext cx="2195159" cy="3665364"/>
        </p:xfrm>
        <a:graphic>
          <a:graphicData uri="http://schemas.openxmlformats.org/drawingml/2006/table">
            <a:tbl>
              <a:tblPr firstCol="1"/>
              <a:tblGrid>
                <a:gridCol w="2195159"/>
              </a:tblGrid>
              <a:tr h="1681348">
                <a:tc>
                  <a:txBody>
                    <a:bodyPr/>
                    <a:lstStyle/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охране окружающей среды</a:t>
                      </a: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87592" y="2924944"/>
            <a:ext cx="962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135,0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411760" y="3212976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11760" y="386104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87594" y="3573016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2 420,0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47892" y="4149080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20,7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2411760" y="4509120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411760" y="5085184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411760" y="638132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47889" y="4797152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15,0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47889" y="6053226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19,3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6" t="39375" r="62083" b="31875"/>
          <a:stretch/>
        </p:blipFill>
        <p:spPr>
          <a:xfrm>
            <a:off x="395536" y="4994507"/>
            <a:ext cx="1712538" cy="14588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2411760" y="5805264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55776" y="5405154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45,0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66" t="67408" r="273" b="8148"/>
          <a:stretch/>
        </p:blipFill>
        <p:spPr>
          <a:xfrm>
            <a:off x="8388424" y="3212976"/>
            <a:ext cx="648072" cy="5940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05" y="5085184"/>
            <a:ext cx="1062719" cy="127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617" y="642174"/>
            <a:ext cx="86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ОБРАЗОВАНИЕ,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822020"/>
              </p:ext>
            </p:extLst>
          </p:nvPr>
        </p:nvGraphicFramePr>
        <p:xfrm>
          <a:off x="210866" y="1076940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образование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309 987,2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326 850,7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326 684,9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50,2%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23528" y="270892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Сеть образовательных </a:t>
            </a:r>
            <a:r>
              <a:rPr lang="ru-RU" sz="16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u="sng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учреждений района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659445"/>
              </p:ext>
            </p:extLst>
          </p:nvPr>
        </p:nvGraphicFramePr>
        <p:xfrm>
          <a:off x="285720" y="3417629"/>
          <a:ext cx="4120850" cy="195572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36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26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itchFamily="18" charset="0"/>
                        </a:rPr>
                        <a:t>4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учреждения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 системы дошкольного образования</a:t>
                      </a:r>
                    </a:p>
                    <a:p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14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Palatino Linotype" pitchFamily="18" charset="0"/>
                        </a:rPr>
                        <a:t>7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Palatino Linotype" pitchFamily="18" charset="0"/>
                        </a:rPr>
                        <a:t>учреждений системы общего образования</a:t>
                      </a:r>
                    </a:p>
                    <a:p>
                      <a:endParaRPr lang="ru-RU" sz="12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endParaRPr lang="ru-RU" sz="12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268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2</a:t>
                      </a:r>
                      <a:endParaRPr kumimoji="0" lang="ru-RU" b="1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учреждение реализующие</a:t>
                      </a:r>
                      <a:r>
                        <a:rPr kumimoji="0" lang="ru-RU" sz="1200" b="0" kern="1200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программы дополнительного образования детей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644008" y="2720533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 работников сферы образования, рублей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164134"/>
              </p:ext>
            </p:extLst>
          </p:nvPr>
        </p:nvGraphicFramePr>
        <p:xfrm>
          <a:off x="4608512" y="3401068"/>
          <a:ext cx="4427984" cy="20697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99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7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45 639,5</a:t>
                      </a:r>
                      <a:endParaRPr lang="ru-RU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Педагогические работники дошкольных образовательных учреждений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49 407,2</a:t>
                      </a:r>
                      <a:endParaRPr lang="ru-RU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Педагогические работники, из них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0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alatino Linotype" pitchFamily="18" charset="0"/>
                        </a:rPr>
                        <a:t>51 824,7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alatino Linotype" pitchFamily="18" charset="0"/>
                        </a:rPr>
                        <a:t>Учителя</a:t>
                      </a:r>
                      <a:endParaRPr lang="ru-RU" sz="14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0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alatino Linotype" pitchFamily="18" charset="0"/>
                        </a:rPr>
                        <a:t>47</a:t>
                      </a:r>
                      <a:r>
                        <a:rPr lang="ru-RU" sz="12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Palatino Linotype" pitchFamily="18" charset="0"/>
                        </a:rPr>
                        <a:t> 318,31</a:t>
                      </a:r>
                      <a:endParaRPr lang="ru-RU" sz="12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alatino Linotype" pitchFamily="18" charset="0"/>
                        </a:rPr>
                        <a:t>Педагогические работники дополнительного</a:t>
                      </a:r>
                      <a:r>
                        <a:rPr lang="ru-RU" sz="1400" baseline="0" dirty="0" smtClean="0">
                          <a:latin typeface="Palatino Linotype" pitchFamily="18" charset="0"/>
                        </a:rPr>
                        <a:t> образования</a:t>
                      </a:r>
                      <a:endParaRPr lang="ru-RU" sz="14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6230" y="5746030"/>
            <a:ext cx="3396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cs typeface="Arial" pitchFamily="34" charset="0"/>
              </a:rPr>
              <a:t>Указы Президента РФ  по выплате заработной платы выполнены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cs typeface="Arial" pitchFamily="34" charset="0"/>
              </a:rPr>
              <a:t>на 100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cs typeface="Arial" pitchFamily="34" charset="0"/>
              </a:rPr>
              <a:t>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512" y="573325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cs typeface="Arial" pitchFamily="34" charset="0"/>
              </a:rPr>
              <a:t>В 2022 году образовательными программами охвачено свыше 1613 детей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08920"/>
            <a:ext cx="1008112" cy="10081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36296" y="4437112"/>
            <a:ext cx="1008112" cy="53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66" t="67408" r="273" b="8148"/>
          <a:stretch/>
        </p:blipFill>
        <p:spPr>
          <a:xfrm>
            <a:off x="8244408" y="2564904"/>
            <a:ext cx="648072" cy="5940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617" y="642174"/>
            <a:ext cx="86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ОБРАЗОВАНИЕ,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067708"/>
              </p:ext>
            </p:extLst>
          </p:nvPr>
        </p:nvGraphicFramePr>
        <p:xfrm>
          <a:off x="210866" y="1076940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образование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309 987,2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326 850,7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326 684,9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50,2%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668850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185623"/>
              </p:ext>
            </p:extLst>
          </p:nvPr>
        </p:nvGraphicFramePr>
        <p:xfrm>
          <a:off x="144593" y="3068960"/>
          <a:ext cx="2195159" cy="3652751"/>
        </p:xfrm>
        <a:graphic>
          <a:graphicData uri="http://schemas.openxmlformats.org/drawingml/2006/table">
            <a:tbl>
              <a:tblPr firstCol="1"/>
              <a:tblGrid>
                <a:gridCol w="2195159"/>
              </a:tblGrid>
              <a:tr h="190695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5793">
                <a:tc>
                  <a:txBody>
                    <a:bodyPr/>
                    <a:lstStyle/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39752" y="3100898"/>
            <a:ext cx="1104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40 993,8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411760" y="350100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133883"/>
              </p:ext>
            </p:extLst>
          </p:nvPr>
        </p:nvGraphicFramePr>
        <p:xfrm>
          <a:off x="3486222" y="3212976"/>
          <a:ext cx="5465120" cy="3390393"/>
        </p:xfrm>
        <a:graphic>
          <a:graphicData uri="http://schemas.openxmlformats.org/drawingml/2006/table">
            <a:tbl>
              <a:tblPr/>
              <a:tblGrid>
                <a:gridCol w="5465120"/>
              </a:tblGrid>
              <a:tr h="737622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Выплата заработной платы, перечисления страховых взносов работников дошкольного образовании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32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Учебные расходы</a:t>
                      </a: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009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услуг по осуществлению финансовой деятельности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44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Ремонты дошкольных учреждений и мероприятия по комплексной безопасности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443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ДО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учреждений, в том числе коммунальные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платежи – 4 877,7 тыс. рублей</a:t>
                      </a:r>
                      <a:endParaRPr lang="ru-RU" sz="18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Стрелка вправо 16"/>
          <p:cNvSpPr/>
          <p:nvPr/>
        </p:nvSpPr>
        <p:spPr>
          <a:xfrm>
            <a:off x="2411760" y="422108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90858" y="3820978"/>
            <a:ext cx="747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511,6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87595" y="5837202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9 246,1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411760" y="623731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93758" y="4469050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1 258,6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411760" y="4869160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03878" y="5157192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3 500,9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2411760" y="551723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2"/>
            <a:ext cx="1402829" cy="115212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57192"/>
            <a:ext cx="1943145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66" t="67408" r="273" b="8148"/>
          <a:stretch/>
        </p:blipFill>
        <p:spPr>
          <a:xfrm>
            <a:off x="8244408" y="2204864"/>
            <a:ext cx="648072" cy="594066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247729"/>
              </p:ext>
            </p:extLst>
          </p:nvPr>
        </p:nvGraphicFramePr>
        <p:xfrm>
          <a:off x="3444937" y="2852937"/>
          <a:ext cx="5550275" cy="3784028"/>
        </p:xfrm>
        <a:graphic>
          <a:graphicData uri="http://schemas.openxmlformats.org/drawingml/2006/table">
            <a:tbl>
              <a:tblPr/>
              <a:tblGrid>
                <a:gridCol w="5550275"/>
              </a:tblGrid>
              <a:tr h="779206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Выплата заработной платы, перечисления страховых взносов работников дошкольного образовании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967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Учебные расходы</a:t>
                      </a: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1898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услуг по осуществлению финансовой деятельности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9206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образовательных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учреждений</a:t>
                      </a: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в том числе коммунальные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платежи 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17 319,7 тыс. рублей</a:t>
                      </a:r>
                      <a:endParaRPr lang="ru-RU" sz="18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9206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Ремонты и укрепление материально-технической базы образовательных учреждений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092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комплексной безопасности в образовательных учреждений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454346"/>
              </p:ext>
            </p:extLst>
          </p:nvPr>
        </p:nvGraphicFramePr>
        <p:xfrm>
          <a:off x="144593" y="2893006"/>
          <a:ext cx="2195159" cy="3876691"/>
        </p:xfrm>
        <a:graphic>
          <a:graphicData uri="http://schemas.openxmlformats.org/drawingml/2006/table">
            <a:tbl>
              <a:tblPr firstCol="1"/>
              <a:tblGrid>
                <a:gridCol w="2195159"/>
              </a:tblGrid>
              <a:tr h="216294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  <a:p>
                      <a:pPr algn="ctr"/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(обеспечение дошкольного (сады - структурные подразделения школ) </a:t>
                      </a:r>
                    </a:p>
                    <a:p>
                      <a:pPr algn="ctr"/>
                      <a:r>
                        <a:rPr lang="ru-RU" sz="12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общего образования)</a:t>
                      </a:r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3407">
                <a:tc>
                  <a:txBody>
                    <a:bodyPr/>
                    <a:lstStyle/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617" y="476672"/>
            <a:ext cx="86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ОБРАЗОВАНИЕ,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59146"/>
              </p:ext>
            </p:extLst>
          </p:nvPr>
        </p:nvGraphicFramePr>
        <p:xfrm>
          <a:off x="210866" y="836712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образование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309 987,2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326 850,7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326 684,9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50,2%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492896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2708920"/>
            <a:ext cx="1281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130 946,6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411760" y="299695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11760" y="4149080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87597" y="3861048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3 314,9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87597" y="5837202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3 535,4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411760" y="623731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47648" y="5189130"/>
            <a:ext cx="1082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14 629,3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411760" y="551723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387591" y="3284984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3 091,5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2411760" y="3573016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sp>
        <p:nvSpPr>
          <p:cNvPr id="33" name="Стрелка вправо 32"/>
          <p:cNvSpPr/>
          <p:nvPr/>
        </p:nvSpPr>
        <p:spPr>
          <a:xfrm>
            <a:off x="2411760" y="4869160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347642" y="4509120"/>
            <a:ext cx="1082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33 067,0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1224136" cy="76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29200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66" t="67408" r="273" b="8148"/>
          <a:stretch/>
        </p:blipFill>
        <p:spPr>
          <a:xfrm>
            <a:off x="8172400" y="2564904"/>
            <a:ext cx="648072" cy="59406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157682"/>
              </p:ext>
            </p:extLst>
          </p:nvPr>
        </p:nvGraphicFramePr>
        <p:xfrm>
          <a:off x="144593" y="3086570"/>
          <a:ext cx="2195159" cy="3510782"/>
        </p:xfrm>
        <a:graphic>
          <a:graphicData uri="http://schemas.openxmlformats.org/drawingml/2006/table">
            <a:tbl>
              <a:tblPr firstCol="1"/>
              <a:tblGrid>
                <a:gridCol w="2195159"/>
              </a:tblGrid>
              <a:tr h="182877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4218">
                <a:tc>
                  <a:txBody>
                    <a:bodyPr/>
                    <a:lstStyle/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617" y="548680"/>
            <a:ext cx="86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ОБРАЗОВАНИЕ,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9178"/>
              </p:ext>
            </p:extLst>
          </p:nvPr>
        </p:nvGraphicFramePr>
        <p:xfrm>
          <a:off x="210866" y="908720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образование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309 987,2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326 850,7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326 684,9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50,2%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492896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21742" y="3100898"/>
            <a:ext cx="1098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702,0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411760" y="350100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546097"/>
              </p:ext>
            </p:extLst>
          </p:nvPr>
        </p:nvGraphicFramePr>
        <p:xfrm>
          <a:off x="3444937" y="3260744"/>
          <a:ext cx="5550275" cy="3264601"/>
        </p:xfrm>
        <a:graphic>
          <a:graphicData uri="http://schemas.openxmlformats.org/drawingml/2006/table">
            <a:tbl>
              <a:tblPr/>
              <a:tblGrid>
                <a:gridCol w="5550275"/>
              </a:tblGrid>
              <a:tr h="889590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детей с ограниченными возможностями здоровья , в том числе за время их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пребывания в образовательных учреждениях (7 детей)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5831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питанием отдельных категорий обучающихся 5-11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классы (391 ребенок)</a:t>
                      </a:r>
                      <a:endParaRPr lang="ru-RU" sz="18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9590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Единовременные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выплаты педагогическим работникам , проживающих и работающих в сельской местности (2 педагога)</a:t>
                      </a:r>
                      <a:endParaRPr lang="ru-RU" sz="18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9590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Ежемесячное денежное вознаграждение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классное руководство педагогическим работникам (получали 97 </a:t>
                      </a:r>
                      <a:r>
                        <a:rPr lang="ru-RU" sz="1800" b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работников)</a:t>
                      </a:r>
                      <a:endParaRPr lang="ru-RU" sz="18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Стрелка вправо 16"/>
          <p:cNvSpPr/>
          <p:nvPr/>
        </p:nvSpPr>
        <p:spPr>
          <a:xfrm>
            <a:off x="2411760" y="515719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47896" y="4685074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40,0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11770" y="5477162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6 019,1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411760" y="587727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387591" y="3892986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3 809,6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2411760" y="4293096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577" y="3789040"/>
            <a:ext cx="1008112" cy="9936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5013176"/>
            <a:ext cx="171160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66" t="67408" r="273" b="8148"/>
          <a:stretch/>
        </p:blipFill>
        <p:spPr>
          <a:xfrm>
            <a:off x="8172400" y="2348880"/>
            <a:ext cx="648072" cy="59406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096533"/>
              </p:ext>
            </p:extLst>
          </p:nvPr>
        </p:nvGraphicFramePr>
        <p:xfrm>
          <a:off x="144593" y="2893006"/>
          <a:ext cx="2195159" cy="3828705"/>
        </p:xfrm>
        <a:graphic>
          <a:graphicData uri="http://schemas.openxmlformats.org/drawingml/2006/table">
            <a:tbl>
              <a:tblPr firstCol="1"/>
              <a:tblGrid>
                <a:gridCol w="2195159"/>
              </a:tblGrid>
              <a:tr h="199881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9888">
                <a:tc>
                  <a:txBody>
                    <a:bodyPr/>
                    <a:lstStyle/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1560" y="0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</a:t>
            </a:r>
            <a:r>
              <a:rPr lang="ru-RU" sz="16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Бабушкинского муниципального </a:t>
            </a:r>
            <a:r>
              <a:rPr lang="ru-RU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539388"/>
            <a:ext cx="86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ОБРАЗОВАНИЕ,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025528"/>
              </p:ext>
            </p:extLst>
          </p:nvPr>
        </p:nvGraphicFramePr>
        <p:xfrm>
          <a:off x="210866" y="908720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образование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309 987,2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326 850,7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326 684,9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50,2%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492896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3676962"/>
            <a:ext cx="1281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6 979,2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411760" y="4149080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935736"/>
              </p:ext>
            </p:extLst>
          </p:nvPr>
        </p:nvGraphicFramePr>
        <p:xfrm>
          <a:off x="3444937" y="3079908"/>
          <a:ext cx="5550275" cy="3581688"/>
        </p:xfrm>
        <a:graphic>
          <a:graphicData uri="http://schemas.openxmlformats.org/drawingml/2006/table">
            <a:tbl>
              <a:tblPr/>
              <a:tblGrid>
                <a:gridCol w="5550275"/>
              </a:tblGrid>
              <a:tr h="7616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бесплатного горячего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питания обучающихся, получающих начальное общее образование (обеспечены бесплатным горячим питанием 469 обучающихся)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0169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рамках регионального проекта «Современная школа» приобретены компьютеры, периферийное и лабораторное оборудование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кабинетов МБОУ «</a:t>
                      </a:r>
                      <a:r>
                        <a:rPr kumimoji="0" lang="ru-RU" sz="1800" b="1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Миньковская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СШ им. П.И. Беляева», МБОУ «</a:t>
                      </a:r>
                      <a:r>
                        <a:rPr lang="ru-RU" sz="1800" b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Рослятинская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СОШ»</a:t>
                      </a: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2387595" y="5189130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3 135,4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2411760" y="566124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57192"/>
            <a:ext cx="1728192" cy="14067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2"/>
            <a:ext cx="1440160" cy="112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66" t="67408" r="273" b="8148"/>
          <a:stretch/>
        </p:blipFill>
        <p:spPr>
          <a:xfrm>
            <a:off x="8172400" y="2348880"/>
            <a:ext cx="648072" cy="59406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096533"/>
              </p:ext>
            </p:extLst>
          </p:nvPr>
        </p:nvGraphicFramePr>
        <p:xfrm>
          <a:off x="144593" y="2893006"/>
          <a:ext cx="2195159" cy="3828705"/>
        </p:xfrm>
        <a:graphic>
          <a:graphicData uri="http://schemas.openxmlformats.org/drawingml/2006/table">
            <a:tbl>
              <a:tblPr firstCol="1"/>
              <a:tblGrid>
                <a:gridCol w="2195159"/>
              </a:tblGrid>
              <a:tr h="199881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9888">
                <a:tc>
                  <a:txBody>
                    <a:bodyPr/>
                    <a:lstStyle/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1560" y="0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</a:t>
            </a:r>
            <a:r>
              <a:rPr lang="ru-RU" sz="16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Бабушкинского муниципального </a:t>
            </a:r>
            <a:r>
              <a:rPr lang="ru-RU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539388"/>
            <a:ext cx="86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ОБРАЗОВАНИЕ,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70670"/>
              </p:ext>
            </p:extLst>
          </p:nvPr>
        </p:nvGraphicFramePr>
        <p:xfrm>
          <a:off x="210866" y="908720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образование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309 987,2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326 850,7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326 684,9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50,2%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492896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3676962"/>
            <a:ext cx="1281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1 651,4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411760" y="4149080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088607"/>
              </p:ext>
            </p:extLst>
          </p:nvPr>
        </p:nvGraphicFramePr>
        <p:xfrm>
          <a:off x="3444937" y="3079908"/>
          <a:ext cx="5550275" cy="3459768"/>
        </p:xfrm>
        <a:graphic>
          <a:graphicData uri="http://schemas.openxmlformats.org/drawingml/2006/table">
            <a:tbl>
              <a:tblPr/>
              <a:tblGrid>
                <a:gridCol w="5550275"/>
              </a:tblGrid>
              <a:tr h="7616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рамках регионального проекта </a:t>
                      </a:r>
                      <a:r>
                        <a:rPr kumimoji="0" lang="ru-RU" sz="18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«Цифровая образовательная среда»</a:t>
                      </a:r>
                      <a:r>
                        <a:rPr lang="ru-RU" sz="18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приобретены ноутбуки, компьютерные мыши и программное обеспечение для МБОУ "Бабушкинская СШ"</a:t>
                      </a:r>
                      <a:endParaRPr lang="ru-RU" sz="18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0169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рамках регионального проекта </a:t>
                      </a:r>
                      <a:r>
                        <a:rPr kumimoji="0" lang="ru-RU" sz="18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«Патриотическое воспитание граждан Российской Федерации (Вологодская область)"</a:t>
                      </a:r>
                      <a:r>
                        <a:rPr kumimoji="0" lang="ru-RU" sz="180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выплата заработной платы  с начислениями</a:t>
                      </a:r>
                      <a:r>
                        <a:rPr lang="ru-RU" sz="1600" b="1" i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советникам директоров по воспитанию и взаимодействию с детскими общественными объединениями в общеобразовательных организациях района (5 человек)</a:t>
                      </a:r>
                      <a:endParaRPr lang="ru-RU" sz="16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2483777" y="5189130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250,8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2411760" y="566124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1728192" cy="140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66" t="67408" r="273" b="8148"/>
          <a:stretch/>
        </p:blipFill>
        <p:spPr>
          <a:xfrm>
            <a:off x="8172400" y="2348880"/>
            <a:ext cx="648072" cy="59406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190320"/>
              </p:ext>
            </p:extLst>
          </p:nvPr>
        </p:nvGraphicFramePr>
        <p:xfrm>
          <a:off x="144593" y="2893006"/>
          <a:ext cx="2123151" cy="3632338"/>
        </p:xfrm>
        <a:graphic>
          <a:graphicData uri="http://schemas.openxmlformats.org/drawingml/2006/table">
            <a:tbl>
              <a:tblPr firstCol="1"/>
              <a:tblGrid>
                <a:gridCol w="2123151"/>
              </a:tblGrid>
              <a:tr h="363233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1560" y="0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</a:t>
            </a:r>
            <a:r>
              <a:rPr lang="ru-RU" sz="16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Бабушкинского муниципального </a:t>
            </a:r>
            <a:r>
              <a:rPr lang="ru-RU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539388"/>
            <a:ext cx="86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ОБРАЗОВАНИЕ,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13621"/>
              </p:ext>
            </p:extLst>
          </p:nvPr>
        </p:nvGraphicFramePr>
        <p:xfrm>
          <a:off x="210866" y="908720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образование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309 987,2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326 850,7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326 684,9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50,2%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492896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3676962"/>
            <a:ext cx="1281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474,5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483768" y="4149080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202342"/>
              </p:ext>
            </p:extLst>
          </p:nvPr>
        </p:nvGraphicFramePr>
        <p:xfrm>
          <a:off x="3635896" y="3284984"/>
          <a:ext cx="5375535" cy="2077284"/>
        </p:xfrm>
        <a:graphic>
          <a:graphicData uri="http://schemas.openxmlformats.org/drawingml/2006/table">
            <a:tbl>
              <a:tblPr/>
              <a:tblGrid>
                <a:gridCol w="5375535"/>
              </a:tblGrid>
              <a:tr h="20772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питанием обучающихся с ограниченными возможностями здоровья, не проживающих в организациях, осуществляющих образовательную деятельность по адаптированным основным общеобразовательным программам (75 детей)</a:t>
                      </a:r>
                      <a:endParaRPr lang="ru-RU" sz="18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184314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66" t="67408" r="273" b="8148"/>
          <a:stretch/>
        </p:blipFill>
        <p:spPr>
          <a:xfrm>
            <a:off x="8172400" y="2276872"/>
            <a:ext cx="648072" cy="59406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222332"/>
              </p:ext>
            </p:extLst>
          </p:nvPr>
        </p:nvGraphicFramePr>
        <p:xfrm>
          <a:off x="144593" y="2893006"/>
          <a:ext cx="2195159" cy="3665364"/>
        </p:xfrm>
        <a:graphic>
          <a:graphicData uri="http://schemas.openxmlformats.org/drawingml/2006/table">
            <a:tbl>
              <a:tblPr firstCol="1"/>
              <a:tblGrid>
                <a:gridCol w="2195159"/>
              </a:tblGrid>
              <a:tr h="1976154">
                <a:tc>
                  <a:txBody>
                    <a:bodyPr/>
                    <a:lstStyle/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 образование</a:t>
                      </a: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</a:t>
                      </a:r>
                      <a:r>
                        <a:rPr lang="ru-RU" sz="2000" b="1" i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политика</a:t>
                      </a:r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1560" y="0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</a:t>
            </a:r>
            <a:r>
              <a:rPr lang="ru-RU" sz="16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Бабушкинского муниципального </a:t>
            </a:r>
            <a:r>
              <a:rPr lang="ru-RU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39388"/>
            <a:ext cx="86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ОБРАЗОВАНИЕ,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277383"/>
              </p:ext>
            </p:extLst>
          </p:nvPr>
        </p:nvGraphicFramePr>
        <p:xfrm>
          <a:off x="210866" y="908720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образование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309 987,2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326 850,7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326 684,9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50,2%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492896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3172906"/>
            <a:ext cx="1281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2 181,3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411760" y="3573016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733473"/>
              </p:ext>
            </p:extLst>
          </p:nvPr>
        </p:nvGraphicFramePr>
        <p:xfrm>
          <a:off x="3444937" y="2924944"/>
          <a:ext cx="5550275" cy="3871536"/>
        </p:xfrm>
        <a:graphic>
          <a:graphicData uri="http://schemas.openxmlformats.org/drawingml/2006/table">
            <a:tbl>
              <a:tblPr/>
              <a:tblGrid>
                <a:gridCol w="5550275"/>
              </a:tblGrid>
              <a:tr h="1095492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МБУ ДО «Бабушкинской детской музыкальной школы», в том числе выплата заработной платы 1 987,1 тыс. руб., контингент обучающихся в 2022 году составил 32 человека</a:t>
                      </a:r>
                    </a:p>
                    <a:p>
                      <a:pPr algn="just"/>
                      <a:endParaRPr lang="ru-RU" sz="18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595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МБОУ ДО «Бабушкинский ЦДО», в том числе выплата заработной платы с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начислениями </a:t>
                      </a: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4 581,5 тыс. руб.</a:t>
                      </a:r>
                    </a:p>
                    <a:p>
                      <a:pPr algn="just"/>
                      <a:endParaRPr lang="ru-RU" sz="18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595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Персонифицированная система дополнительного образования детей (охват 509 ребенок)</a:t>
                      </a:r>
                      <a:endParaRPr lang="ru-RU" sz="18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595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 с детьми и молодежью в онлайн, офлайн - формате, фото-конкурсов,  приобретение баннеров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2387596" y="4037002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7 598,4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2411760" y="443711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93758" y="4869160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2 005,6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411760" y="530120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11760" y="6165304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489938" y="5733256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255,0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1728192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" y="620688"/>
            <a:ext cx="9143999" cy="623731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9331"/>
              </p:ext>
            </p:extLst>
          </p:nvPr>
        </p:nvGraphicFramePr>
        <p:xfrm>
          <a:off x="144593" y="2893006"/>
          <a:ext cx="2195159" cy="3665364"/>
        </p:xfrm>
        <a:graphic>
          <a:graphicData uri="http://schemas.openxmlformats.org/drawingml/2006/table">
            <a:tbl>
              <a:tblPr firstCol="1"/>
              <a:tblGrid>
                <a:gridCol w="2195159"/>
              </a:tblGrid>
              <a:tr h="356033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</a:t>
                      </a:r>
                      <a:r>
                        <a:rPr lang="ru-RU" sz="2000" b="1" i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политика</a:t>
                      </a:r>
                    </a:p>
                    <a:p>
                      <a:pPr algn="ctr"/>
                      <a:endParaRPr lang="ru-RU" sz="2000" b="1" i="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617" y="476672"/>
            <a:ext cx="86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ОБРАЗОВАНИЕ,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357969"/>
              </p:ext>
            </p:extLst>
          </p:nvPr>
        </p:nvGraphicFramePr>
        <p:xfrm>
          <a:off x="210866" y="836712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образование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309 987,2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326 850,7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326 684,9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50,2%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492896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2780928"/>
            <a:ext cx="1000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210,0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411760" y="3068960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154454"/>
              </p:ext>
            </p:extLst>
          </p:nvPr>
        </p:nvGraphicFramePr>
        <p:xfrm>
          <a:off x="3444937" y="2924945"/>
          <a:ext cx="5550275" cy="3940260"/>
        </p:xfrm>
        <a:graphic>
          <a:graphicData uri="http://schemas.openxmlformats.org/drawingml/2006/table">
            <a:tbl>
              <a:tblPr/>
              <a:tblGrid>
                <a:gridCol w="5550275"/>
              </a:tblGrid>
              <a:tr h="432047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детских оздоровительных лагерей (105 детей)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91207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Управления образования района(в том числе выплата  заработной платы)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293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Центра обслуживания образовательных учреждений(в том числе выплата  заработной платы)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9796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Выплата персональной стипендии обучающимся в ФГБОУ ВО  «Вологодском государственном университет» 4 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endParaRPr lang="ru-RU" sz="18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55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рамках регионального проекта </a:t>
                      </a:r>
                      <a:r>
                        <a:rPr kumimoji="0" lang="ru-RU" sz="18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«Патриотическое воспитание граждан Российской Федерации (Вологодская область)"</a:t>
                      </a:r>
                      <a:r>
                        <a:rPr kumimoji="0" lang="ru-RU" sz="180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1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приобретены государственные символы РФ для общеобразовательных учреждений района (флаги уличные, флаги России протокольные,   гербы РФ большие и малые)</a:t>
                      </a:r>
                      <a:endParaRPr kumimoji="0" lang="ru-RU" sz="1100" b="1" i="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Стрелка вправо 16"/>
          <p:cNvSpPr/>
          <p:nvPr/>
        </p:nvSpPr>
        <p:spPr>
          <a:xfrm>
            <a:off x="2411760" y="5949280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83781" y="5589240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679,2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564904"/>
            <a:ext cx="648072" cy="64807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387597" y="3316922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4 448,7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2411760" y="371703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29642" y="4005064"/>
            <a:ext cx="1082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41 988,2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411760" y="4365104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409760" y="5085184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83772" y="4725144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160,0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2021708" cy="10274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25144"/>
            <a:ext cx="1080120" cy="8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620688"/>
            <a:ext cx="9144000" cy="6477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ИСПОЛНЕНИЕ КОНСОЛИДИРОВАННОГО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БЮДЖЕТА ЗА 2022 ГОД</a:t>
            </a:r>
          </a:p>
          <a:p>
            <a:pPr lvl="0" algn="ctr">
              <a:spcBef>
                <a:spcPct val="0"/>
              </a:spcBef>
              <a:defRPr/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780" y="1659688"/>
            <a:ext cx="8586440" cy="204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8890" indent="457200" algn="just">
              <a:lnSpc>
                <a:spcPct val="100000"/>
              </a:lnSpc>
              <a:spcBef>
                <a:spcPts val="95"/>
              </a:spcBef>
            </a:pP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lang="ru-RU" spc="12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r>
              <a:rPr lang="ru-RU" spc="14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консолидированного</a:t>
            </a:r>
            <a:r>
              <a:rPr lang="ru-RU" spc="15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pc="13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айона</a:t>
            </a:r>
            <a:r>
              <a:rPr lang="ru-RU" spc="12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</a:t>
            </a:r>
            <a:r>
              <a:rPr lang="ru-RU" spc="14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720,8</a:t>
            </a:r>
            <a:r>
              <a:rPr lang="ru-RU" b="1" spc="135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2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r>
              <a:rPr lang="ru-RU" b="1" spc="12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spc="-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b="1" spc="15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pc="-33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ростом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уровню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pc="-1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pc="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b="1" spc="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131,7 </a:t>
            </a:r>
            <a:r>
              <a:rPr lang="ru-RU" b="1" spc="-15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b="1" spc="-1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spc="1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b="1" spc="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b="1" spc="3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b="1" spc="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22,4%.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района в 2022 году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поступали 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положительными</a:t>
            </a:r>
            <a:r>
              <a:rPr lang="ru-RU" spc="2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темпами</a:t>
            </a:r>
            <a:r>
              <a:rPr lang="ru-RU" spc="-1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2700" marR="8890" indent="457200" algn="just">
              <a:lnSpc>
                <a:spcPct val="100000"/>
              </a:lnSpc>
              <a:spcBef>
                <a:spcPts val="95"/>
              </a:spcBef>
            </a:pPr>
            <a:r>
              <a:rPr lang="ru-RU" spc="-2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pc="5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консолидированного</a:t>
            </a:r>
            <a:r>
              <a:rPr lang="ru-RU" spc="2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pc="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r>
              <a:rPr lang="ru-RU" spc="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672,9</a:t>
            </a:r>
            <a:r>
              <a:rPr lang="ru-RU" b="1" spc="2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2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r>
              <a:rPr lang="ru-RU" b="1" spc="2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b="1" spc="1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2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ростом </a:t>
            </a:r>
            <a:r>
              <a:rPr lang="ru-RU" spc="-33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уровню</a:t>
            </a:r>
            <a:r>
              <a:rPr lang="ru-RU" spc="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pc="-1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pc="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b="1" spc="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101,4 </a:t>
            </a:r>
            <a:r>
              <a:rPr lang="ru-RU" b="1" spc="-15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b="1" spc="2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b="1" spc="2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b="1" spc="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17,7%.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</a:t>
            </a:r>
            <a:r>
              <a:rPr lang="ru-RU" spc="125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pc="1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pc="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pc="1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pc="11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pc="10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</a:t>
            </a:r>
            <a:r>
              <a:rPr lang="ru-RU" spc="1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12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профицитом</a:t>
            </a:r>
            <a:r>
              <a:rPr lang="ru-RU" spc="114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114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r>
              <a:rPr lang="ru-RU" spc="1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47,9 </a:t>
            </a:r>
            <a:r>
              <a:rPr lang="ru-RU" b="1" spc="-2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r>
              <a:rPr lang="ru-RU" b="1" spc="2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b="1" spc="15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750201608"/>
              </p:ext>
            </p:extLst>
          </p:nvPr>
        </p:nvGraphicFramePr>
        <p:xfrm>
          <a:off x="323528" y="4254052"/>
          <a:ext cx="7416824" cy="2415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740352" y="4140980"/>
            <a:ext cx="110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133872" y="4007353"/>
            <a:ext cx="1152128" cy="288032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419872" y="4007353"/>
            <a:ext cx="1152128" cy="288032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940152" y="5207755"/>
            <a:ext cx="1152128" cy="288032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2" y="4138925"/>
            <a:ext cx="90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+131,7</a:t>
            </a:r>
            <a:endParaRPr lang="ru-RU" sz="1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3768" y="4110203"/>
            <a:ext cx="887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+101,4</a:t>
            </a:r>
            <a:endParaRPr lang="ru-RU" sz="1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494116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+45,8</a:t>
            </a:r>
            <a:endParaRPr lang="ru-RU" sz="1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3966" y="4787901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исполнения в 2022 году  91,1%</a:t>
            </a:r>
            <a:endParaRPr lang="ru-RU" sz="1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4787901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исполнения в 2021 году  86,5%</a:t>
            </a:r>
            <a:endParaRPr lang="ru-RU" sz="1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288" y="4581128"/>
            <a:ext cx="194314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617" y="642174"/>
            <a:ext cx="86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КУЛЬТУРУ, КИНЕМАТОГРАФИЮ,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462589"/>
              </p:ext>
            </p:extLst>
          </p:nvPr>
        </p:nvGraphicFramePr>
        <p:xfrm>
          <a:off x="210866" y="1076940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культуру, кинематографию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42 940,5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66 480,6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66 434,6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154,7%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668850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66000"/>
              </p:ext>
            </p:extLst>
          </p:nvPr>
        </p:nvGraphicFramePr>
        <p:xfrm>
          <a:off x="179512" y="3212976"/>
          <a:ext cx="2195159" cy="3360564"/>
        </p:xfrm>
        <a:graphic>
          <a:graphicData uri="http://schemas.openxmlformats.org/drawingml/2006/table">
            <a:tbl>
              <a:tblPr firstCol="1"/>
              <a:tblGrid>
                <a:gridCol w="2195159"/>
              </a:tblGrid>
              <a:tr h="299558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alatino Linotype" pitchFamily="18" charset="0"/>
                          <a:cs typeface="Arial" pitchFamily="34" charset="0"/>
                        </a:rPr>
                        <a:t>Указы Президента РФ  по выплате заработной платы выполнены на 100%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15584" y="3140968"/>
            <a:ext cx="1104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17 177,3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411760" y="350100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738040"/>
              </p:ext>
            </p:extLst>
          </p:nvPr>
        </p:nvGraphicFramePr>
        <p:xfrm>
          <a:off x="3486221" y="3212976"/>
          <a:ext cx="5550275" cy="3589452"/>
        </p:xfrm>
        <a:graphic>
          <a:graphicData uri="http://schemas.openxmlformats.org/drawingml/2006/table">
            <a:tbl>
              <a:tblPr/>
              <a:tblGrid>
                <a:gridCol w="5550275"/>
              </a:tblGrid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МБУК «Районного дома культуры» и сельских филиалов, в том числе выплата заработной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платы с начислениями 12 111,1 тыс. руб.</a:t>
                      </a:r>
                    </a:p>
                    <a:p>
                      <a:pPr algn="just" fontAlgn="b"/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2012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8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Государственная поддержка лучших сельских учреждений культуры, приобретены сценические костюмы для Районного Дома культуры</a:t>
                      </a:r>
                    </a:p>
                    <a:p>
                      <a:pPr algn="just" fontAlgn="b"/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8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Государственная поддержка лучших работников сельских учреждений культуры, выплачено денежное поощрение работнику культуры</a:t>
                      </a:r>
                    </a:p>
                    <a:p>
                      <a:pPr algn="just" fontAlgn="b"/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Стрелка вправо 16"/>
          <p:cNvSpPr/>
          <p:nvPr/>
        </p:nvSpPr>
        <p:spPr>
          <a:xfrm>
            <a:off x="2411760" y="458112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11764" y="4109010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104,2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47895" y="5261138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52,1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411760" y="566124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543" y="2596842"/>
            <a:ext cx="561926" cy="544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01008"/>
            <a:ext cx="1296144" cy="9721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68004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617" y="642174"/>
            <a:ext cx="86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КУЛЬТУРУ, КИНЕМАТОГРАФИЮ,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462589"/>
              </p:ext>
            </p:extLst>
          </p:nvPr>
        </p:nvGraphicFramePr>
        <p:xfrm>
          <a:off x="210866" y="1076940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культуру, кинематографию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42 940,5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66 480,6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66 434,6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154,7%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668850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703085"/>
              </p:ext>
            </p:extLst>
          </p:nvPr>
        </p:nvGraphicFramePr>
        <p:xfrm>
          <a:off x="179512" y="3212976"/>
          <a:ext cx="2195159" cy="2995588"/>
        </p:xfrm>
        <a:graphic>
          <a:graphicData uri="http://schemas.openxmlformats.org/drawingml/2006/table">
            <a:tbl>
              <a:tblPr firstCol="1"/>
              <a:tblGrid>
                <a:gridCol w="2195159"/>
              </a:tblGrid>
              <a:tr h="299558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687206"/>
              </p:ext>
            </p:extLst>
          </p:nvPr>
        </p:nvGraphicFramePr>
        <p:xfrm>
          <a:off x="3486221" y="3212976"/>
          <a:ext cx="5550275" cy="3072950"/>
        </p:xfrm>
        <a:graphic>
          <a:graphicData uri="http://schemas.openxmlformats.org/drawingml/2006/table">
            <a:tbl>
              <a:tblPr/>
              <a:tblGrid>
                <a:gridCol w="5550275"/>
              </a:tblGrid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8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развития и укрепление материально-технической базы муниципальных домов культуры приобретено световое оборудование для Районного дома культуры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201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рамках регионального проекта «Культурная среда» проведен капитальный ремонт </a:t>
                      </a:r>
                      <a:r>
                        <a:rPr kumimoji="0" lang="ru-RU" sz="18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Миньковского</a:t>
                      </a:r>
                      <a:r>
                        <a:rPr kumimoji="0"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сельского филиала МБУК РДК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Укрепление материально-технической базы РДК -</a:t>
                      </a:r>
                      <a:r>
                        <a:rPr kumimoji="0" lang="ru-RU" sz="18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приобретено уличное звуковое оборудование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 капитальный ремонт </a:t>
                      </a:r>
                      <a:r>
                        <a:rPr kumimoji="0" lang="ru-RU" sz="18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Скоковского</a:t>
                      </a:r>
                      <a:r>
                        <a:rPr kumimoji="0"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сельского филиала МБУК РДК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Стрелка вправо 16"/>
          <p:cNvSpPr/>
          <p:nvPr/>
        </p:nvSpPr>
        <p:spPr>
          <a:xfrm>
            <a:off x="2481768" y="4293096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17930" y="3933056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8 890,5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91657" y="3284984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599,8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483768" y="3645024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543" y="2596842"/>
            <a:ext cx="561926" cy="544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01008"/>
            <a:ext cx="1296144" cy="9721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2481768" y="515719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483769" y="4757082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599,6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483768" y="5949280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87589" y="5549170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9 413,4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373216"/>
            <a:ext cx="864096" cy="6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579322"/>
              </p:ext>
            </p:extLst>
          </p:nvPr>
        </p:nvGraphicFramePr>
        <p:xfrm>
          <a:off x="3486221" y="3140968"/>
          <a:ext cx="5550275" cy="3079740"/>
        </p:xfrm>
        <a:graphic>
          <a:graphicData uri="http://schemas.openxmlformats.org/drawingml/2006/table">
            <a:tbl>
              <a:tblPr/>
              <a:tblGrid>
                <a:gridCol w="5550275"/>
              </a:tblGrid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МБУК «Районного исторического музея»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 том числе выплата заработной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платы с начислениями 1 815,7 тыс. руб.</a:t>
                      </a:r>
                      <a:endParaRPr lang="ru-RU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22052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 капитальный ремонт здания </a:t>
                      </a:r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МБУК «Районного исторического музея»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800" b="1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Государственная поддержка лучших сельских учреждений культуры - приобретены ноутбук и проектор </a:t>
                      </a:r>
                      <a:endParaRPr lang="ru-RU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617" y="642174"/>
            <a:ext cx="86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КУЛЬТУРУ, КИНЕМАТОГРАФИЮ,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104886"/>
              </p:ext>
            </p:extLst>
          </p:nvPr>
        </p:nvGraphicFramePr>
        <p:xfrm>
          <a:off x="210866" y="1076940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культуру, кинематографию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42 940,5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66 480,6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66 434,6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154,7%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564904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774295"/>
              </p:ext>
            </p:extLst>
          </p:nvPr>
        </p:nvGraphicFramePr>
        <p:xfrm>
          <a:off x="144593" y="3140968"/>
          <a:ext cx="2195159" cy="3482484"/>
        </p:xfrm>
        <a:graphic>
          <a:graphicData uri="http://schemas.openxmlformats.org/drawingml/2006/table">
            <a:tbl>
              <a:tblPr firstCol="1"/>
              <a:tblGrid>
                <a:gridCol w="2195159"/>
              </a:tblGrid>
              <a:tr h="2160240">
                <a:tc>
                  <a:txBody>
                    <a:bodyPr/>
                    <a:lstStyle/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работников отрасли «Культура» в 2022 году составила 46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482 </a:t>
                      </a: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рубля</a:t>
                      </a:r>
                      <a:endParaRPr lang="ru-RU" sz="18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15584" y="3140968"/>
            <a:ext cx="1104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2 352,6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411760" y="350100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11760" y="479715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08733" y="4397042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4 532,3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83777" y="5373216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104,2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411760" y="5733256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543" y="2492896"/>
            <a:ext cx="561926" cy="54412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1296144" cy="9721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37312"/>
            <a:ext cx="68004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09518"/>
              </p:ext>
            </p:extLst>
          </p:nvPr>
        </p:nvGraphicFramePr>
        <p:xfrm>
          <a:off x="3486221" y="3140968"/>
          <a:ext cx="5550275" cy="3608328"/>
        </p:xfrm>
        <a:graphic>
          <a:graphicData uri="http://schemas.openxmlformats.org/drawingml/2006/table">
            <a:tbl>
              <a:tblPr/>
              <a:tblGrid>
                <a:gridCol w="5550275"/>
              </a:tblGrid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МУК «Бабушкинской </a:t>
                      </a:r>
                      <a:r>
                        <a:rPr lang="ru-RU" sz="1800" b="1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межпоселенческой</a:t>
                      </a:r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централизованной библиотечной системы»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 том числе выплата заработной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платы с начислениями 8 947,8 тыс. руб.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847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Комплектование книжных фондов </a:t>
                      </a:r>
                    </a:p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(приобретено  1 032 экземпляра книг)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по модернизации библиотек в части комплектования книжных фондов </a:t>
                      </a:r>
                    </a:p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(приобретено  957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экземпляров книг)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Приобретено детское интерактивное оборудование за счет гранта Президента РФ на реализацию проектов в области культуры</a:t>
                      </a:r>
                      <a:endParaRPr lang="ru-RU" sz="16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fontAlgn="b"/>
                      <a:endParaRPr lang="ru-RU" sz="20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617" y="642174"/>
            <a:ext cx="86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КУЛЬТУРУ, КИНЕМАТОГРАФИЮ,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104886"/>
              </p:ext>
            </p:extLst>
          </p:nvPr>
        </p:nvGraphicFramePr>
        <p:xfrm>
          <a:off x="210866" y="1076940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культуру, кинематографию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42 940,5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66 480,6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66 434,6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154,7%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564904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774295"/>
              </p:ext>
            </p:extLst>
          </p:nvPr>
        </p:nvGraphicFramePr>
        <p:xfrm>
          <a:off x="144593" y="3140968"/>
          <a:ext cx="2195159" cy="3482484"/>
        </p:xfrm>
        <a:graphic>
          <a:graphicData uri="http://schemas.openxmlformats.org/drawingml/2006/table">
            <a:tbl>
              <a:tblPr firstCol="1"/>
              <a:tblGrid>
                <a:gridCol w="2195159"/>
              </a:tblGrid>
              <a:tr h="2160240">
                <a:tc>
                  <a:txBody>
                    <a:bodyPr/>
                    <a:lstStyle/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работников отрасли «Культура» в 2022 году составила 46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482 </a:t>
                      </a: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рубля</a:t>
                      </a:r>
                      <a:endParaRPr lang="ru-RU" sz="18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15584" y="3140968"/>
            <a:ext cx="1104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14 221,4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411760" y="350100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11760" y="479715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4912" y="4397042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340,0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83776" y="5157192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360,8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411760" y="551723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543" y="2492896"/>
            <a:ext cx="561926" cy="54412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387590" y="5877272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1 412,3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411760" y="623731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1296144" cy="9721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3866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617" y="548680"/>
            <a:ext cx="86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КУЛЬТУРУ, КИНЕМАТОГРАФИЮ,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794754"/>
              </p:ext>
            </p:extLst>
          </p:nvPr>
        </p:nvGraphicFramePr>
        <p:xfrm>
          <a:off x="210866" y="980728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культуру, кинематографию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42 940,5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66 480,6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66 434,6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154,7%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564904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777827"/>
              </p:ext>
            </p:extLst>
          </p:nvPr>
        </p:nvGraphicFramePr>
        <p:xfrm>
          <a:off x="144593" y="3140968"/>
          <a:ext cx="2195159" cy="3492388"/>
        </p:xfrm>
        <a:graphic>
          <a:graphicData uri="http://schemas.openxmlformats.org/drawingml/2006/table">
            <a:tbl>
              <a:tblPr firstCol="1"/>
              <a:tblGrid>
                <a:gridCol w="2195159"/>
              </a:tblGrid>
              <a:tr h="1904207">
                <a:tc>
                  <a:txBody>
                    <a:bodyPr/>
                    <a:lstStyle/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8181">
                <a:tc>
                  <a:txBody>
                    <a:bodyPr/>
                    <a:lstStyle/>
                    <a:p>
                      <a:pPr algn="ctr"/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</a:t>
                      </a:r>
                      <a:r>
                        <a:rPr lang="ru-RU" sz="2000" b="1" i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кинематографии</a:t>
                      </a:r>
                    </a:p>
                    <a:p>
                      <a:pPr algn="ctr"/>
                      <a:endParaRPr lang="ru-RU" sz="2000" b="1" i="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15584" y="3140968"/>
            <a:ext cx="1104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1 065,0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411760" y="350100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03837"/>
              </p:ext>
            </p:extLst>
          </p:nvPr>
        </p:nvGraphicFramePr>
        <p:xfrm>
          <a:off x="3419872" y="3140968"/>
          <a:ext cx="5571936" cy="3408035"/>
        </p:xfrm>
        <a:graphic>
          <a:graphicData uri="http://schemas.openxmlformats.org/drawingml/2006/table">
            <a:tbl>
              <a:tblPr/>
              <a:tblGrid>
                <a:gridCol w="5571936"/>
              </a:tblGrid>
              <a:tr h="151852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Разработано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получено положительное заключение по 2 проектно-сметным  документациям на капитальные ремонты (здания ЦТНК, МБУК РДК), разработано инженерно-конструкторское задание по кап. ремонту </a:t>
                      </a:r>
                      <a:r>
                        <a:rPr lang="ru-RU" sz="2000" b="1" i="0" u="none" strike="noStrike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Скоковского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филиала РДК.</a:t>
                      </a:r>
                      <a:endParaRPr lang="ru-RU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30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направленных на развитие туризма в районе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4107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КУ «Управление по культуре, спорту, туризму и молодежной политике», КУ «ЦОУ»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Стрелка вправо 16"/>
          <p:cNvSpPr/>
          <p:nvPr/>
        </p:nvSpPr>
        <p:spPr>
          <a:xfrm>
            <a:off x="2411760" y="5229200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11761" y="4757082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349,4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87597" y="5621178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4 862,0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411760" y="602128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543" y="2492896"/>
            <a:ext cx="561926" cy="544126"/>
          </a:xfrm>
          <a:prstGeom prst="rect">
            <a:avLst/>
          </a:prstGeom>
        </p:spPr>
      </p:pic>
      <p:pic>
        <p:nvPicPr>
          <p:cNvPr id="24" name="Рисунок 23" descr="foto.png"/>
          <p:cNvPicPr>
            <a:picLocks noChangeAspect="1"/>
          </p:cNvPicPr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360617" y="4005064"/>
            <a:ext cx="1820287" cy="8867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0914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1560" y="0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</a:t>
            </a:r>
            <a:r>
              <a:rPr lang="ru-RU" sz="16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Бабушкинского муниципального </a:t>
            </a:r>
            <a:r>
              <a:rPr lang="ru-RU" sz="16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0617" y="642174"/>
            <a:ext cx="86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ЗДРАВООХРАНЕНИЕ,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45032"/>
              </p:ext>
            </p:extLst>
          </p:nvPr>
        </p:nvGraphicFramePr>
        <p:xfrm>
          <a:off x="210866" y="1076940"/>
          <a:ext cx="8780977" cy="1752803"/>
        </p:xfrm>
        <a:graphic>
          <a:graphicData uri="http://schemas.openxmlformats.org/drawingml/2006/table">
            <a:tbl>
              <a:tblPr/>
              <a:tblGrid>
                <a:gridCol w="4046359"/>
                <a:gridCol w="890839"/>
                <a:gridCol w="864096"/>
                <a:gridCol w="936104"/>
                <a:gridCol w="792088"/>
                <a:gridCol w="1251491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7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здравоохранение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113,4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109,2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96,3%</a:t>
                      </a:r>
                      <a:endParaRPr lang="ru-RU" sz="16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0,016%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3100898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084308"/>
              </p:ext>
            </p:extLst>
          </p:nvPr>
        </p:nvGraphicFramePr>
        <p:xfrm>
          <a:off x="4499992" y="5301208"/>
          <a:ext cx="4392488" cy="1379364"/>
        </p:xfrm>
        <a:graphic>
          <a:graphicData uri="http://schemas.openxmlformats.org/drawingml/2006/table">
            <a:tbl>
              <a:tblPr/>
              <a:tblGrid>
                <a:gridCol w="4392488"/>
              </a:tblGrid>
              <a:tr h="5685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стипендии обучающимся в медицинских учреждениях :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Студенту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БПОУ ВО «Великоустюгский медицинский колледж имени Н.П. </a:t>
                      </a:r>
                      <a:r>
                        <a:rPr lang="ru-RU" sz="1800" b="1" i="0" u="none" strike="noStrike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Бычихина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 получателя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32027"/>
              </p:ext>
            </p:extLst>
          </p:nvPr>
        </p:nvGraphicFramePr>
        <p:xfrm>
          <a:off x="179512" y="5209604"/>
          <a:ext cx="3096344" cy="1531764"/>
        </p:xfrm>
        <a:graphic>
          <a:graphicData uri="http://schemas.openxmlformats.org/drawingml/2006/table">
            <a:tbl>
              <a:tblPr/>
              <a:tblGrid>
                <a:gridCol w="3096344"/>
              </a:tblGrid>
              <a:tr h="1152128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 по кадровому обеспечению системы здравоохранения</a:t>
                      </a:r>
                    </a:p>
                    <a:p>
                      <a:pPr algn="ctr" fontAlgn="b"/>
                      <a:endParaRPr lang="ru-RU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Стрелка вправо 21"/>
          <p:cNvSpPr/>
          <p:nvPr/>
        </p:nvSpPr>
        <p:spPr>
          <a:xfrm>
            <a:off x="3419872" y="602128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93704" y="5693186"/>
            <a:ext cx="962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32,0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432048" cy="432048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15543"/>
              </p:ext>
            </p:extLst>
          </p:nvPr>
        </p:nvGraphicFramePr>
        <p:xfrm>
          <a:off x="179512" y="3573016"/>
          <a:ext cx="3096344" cy="1531764"/>
        </p:xfrm>
        <a:graphic>
          <a:graphicData uri="http://schemas.openxmlformats.org/drawingml/2006/table">
            <a:tbl>
              <a:tblPr/>
              <a:tblGrid>
                <a:gridCol w="3096344"/>
              </a:tblGrid>
              <a:tr h="1152128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 по санитарно-эпидемиологическому благополучию населения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Стрелка вправо 14"/>
          <p:cNvSpPr/>
          <p:nvPr/>
        </p:nvSpPr>
        <p:spPr>
          <a:xfrm>
            <a:off x="3419872" y="458112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4221088"/>
            <a:ext cx="962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77,2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303712"/>
              </p:ext>
            </p:extLst>
          </p:nvPr>
        </p:nvGraphicFramePr>
        <p:xfrm>
          <a:off x="4499992" y="3717032"/>
          <a:ext cx="4392488" cy="1379364"/>
        </p:xfrm>
        <a:graphic>
          <a:graphicData uri="http://schemas.openxmlformats.org/drawingml/2006/table">
            <a:tbl>
              <a:tblPr/>
              <a:tblGrid>
                <a:gridCol w="4392488"/>
              </a:tblGrid>
              <a:tr h="568591"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Отлов 7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животных (их них 2 собаки вакцинированы, стерилизованы и возвращены на места обитания)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59" y="5013176"/>
            <a:ext cx="1195333" cy="747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21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581128"/>
            <a:ext cx="1080120" cy="81009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238535"/>
              </p:ext>
            </p:extLst>
          </p:nvPr>
        </p:nvGraphicFramePr>
        <p:xfrm>
          <a:off x="144593" y="3203799"/>
          <a:ext cx="3491303" cy="3376092"/>
        </p:xfrm>
        <a:graphic>
          <a:graphicData uri="http://schemas.openxmlformats.org/drawingml/2006/table">
            <a:tbl>
              <a:tblPr firstCol="1"/>
              <a:tblGrid>
                <a:gridCol w="3491303"/>
              </a:tblGrid>
              <a:tr h="8507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 за выслугу лет бывшим муниципальным служащим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07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граждан по улучшению жилищных условий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19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денежных выплат на проезд и приобретение комплектов детской одежды  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118499"/>
              </p:ext>
            </p:extLst>
          </p:nvPr>
        </p:nvGraphicFramePr>
        <p:xfrm>
          <a:off x="4776877" y="3168848"/>
          <a:ext cx="4259619" cy="3597216"/>
        </p:xfrm>
        <a:graphic>
          <a:graphicData uri="http://schemas.openxmlformats.org/drawingml/2006/table">
            <a:tbl>
              <a:tblPr/>
              <a:tblGrid>
                <a:gridCol w="4259619"/>
              </a:tblGrid>
              <a:tr h="568591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Ежемесячную доплату к пенсии  за выслугу лет, в 2022 году получили  70 пенсионеров 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4020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Социальную поддержку на строительство (приобретение) жилья получила 1 семья, введено </a:t>
                      </a: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662,2</a:t>
                      </a:r>
                      <a:r>
                        <a:rPr lang="ru-RU" sz="1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 м. </a:t>
                      </a: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4020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Социальную поддержку на приобретение жилья получила 1 семья, введено 49,4 кв. м. </a:t>
                      </a: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591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Социальную поддержку  получили 644 получателей(в том числе 216 на приобретение одежды)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617" y="548680"/>
            <a:ext cx="86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СОЦИАЛЬНУЮ ПОЛИТИКУ,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290838"/>
              </p:ext>
            </p:extLst>
          </p:nvPr>
        </p:nvGraphicFramePr>
        <p:xfrm>
          <a:off x="210866" y="908720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73928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социальную политику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11 412,8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16 589,9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15 935,9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96,1%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139,6%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420888"/>
            <a:ext cx="8348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Мерами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социальной поддержки обеспечены 1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242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получателей </a:t>
            </a:r>
          </a:p>
          <a:p>
            <a:pPr algn="ctr">
              <a:spcBef>
                <a:spcPct val="0"/>
              </a:spcBef>
              <a:defRPr/>
            </a:pP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3744" y="3429000"/>
            <a:ext cx="962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1 634,1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777912" y="3789040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777912" y="458112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61912" y="4149080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1 398,6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6186" y="5837202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2 238,8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777912" y="623731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3779912" y="551723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858090" y="5045114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453,6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617" y="642174"/>
            <a:ext cx="86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СОЦИАЛЬНУЮ ПОЛИТИКУ,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397167"/>
              </p:ext>
            </p:extLst>
          </p:nvPr>
        </p:nvGraphicFramePr>
        <p:xfrm>
          <a:off x="210866" y="980728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социальную политику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11 412,8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16 589,9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15 935,9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96,1%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139,6%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492896"/>
            <a:ext cx="8348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2022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году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Мерами социальной поддержки обеспечены 1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242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получателей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988874"/>
              </p:ext>
            </p:extLst>
          </p:nvPr>
        </p:nvGraphicFramePr>
        <p:xfrm>
          <a:off x="144593" y="3203799"/>
          <a:ext cx="3491303" cy="3368328"/>
        </p:xfrm>
        <a:graphic>
          <a:graphicData uri="http://schemas.openxmlformats.org/drawingml/2006/table">
            <a:tbl>
              <a:tblPr firstCol="1"/>
              <a:tblGrid>
                <a:gridCol w="3491303"/>
              </a:tblGrid>
              <a:tr h="850754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национального проекта «Демография», ФП «Финансовая поддержка семей при рождении детей»</a:t>
                      </a:r>
                      <a:endParaRPr lang="ru-RU" sz="20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0754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 на оплату жилья, тепла, электроэнергии работникам  муниципальных учреждений района, проживающих и работающих в сельской местности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06186" y="3316922"/>
            <a:ext cx="1009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5 405,4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777912" y="371703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42687"/>
              </p:ext>
            </p:extLst>
          </p:nvPr>
        </p:nvGraphicFramePr>
        <p:xfrm>
          <a:off x="4776877" y="3212976"/>
          <a:ext cx="4259619" cy="3368328"/>
        </p:xfrm>
        <a:graphic>
          <a:graphicData uri="http://schemas.openxmlformats.org/drawingml/2006/table">
            <a:tbl>
              <a:tblPr/>
              <a:tblGrid>
                <a:gridCol w="4259619"/>
              </a:tblGrid>
              <a:tr h="568591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Выплаты получили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семьи (</a:t>
                      </a: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223,4 тыс. рублей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семьи (</a:t>
                      </a: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122,6 тыс. рублей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402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Денежную выплату получили 115 жителей района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Стрелка вправо 16"/>
          <p:cNvSpPr/>
          <p:nvPr/>
        </p:nvSpPr>
        <p:spPr>
          <a:xfrm>
            <a:off x="3777912" y="551723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61914" y="4973106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2 228,5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661248"/>
            <a:ext cx="778253" cy="7920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61248"/>
            <a:ext cx="1008112" cy="7560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81128"/>
            <a:ext cx="1728192" cy="8640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21088"/>
            <a:ext cx="864096" cy="62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539388"/>
            <a:ext cx="86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СОЦИАЛЬНУЮ ПОЛИТИКУ,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183052"/>
              </p:ext>
            </p:extLst>
          </p:nvPr>
        </p:nvGraphicFramePr>
        <p:xfrm>
          <a:off x="210866" y="908720"/>
          <a:ext cx="8780977" cy="1566945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социальную политику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11 412,8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16 589,9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15 935,9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96,1%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139,6%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2420888"/>
            <a:ext cx="8348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2022 году 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Мерами социальной поддержки обеспечены 1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242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получателей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844607"/>
              </p:ext>
            </p:extLst>
          </p:nvPr>
        </p:nvGraphicFramePr>
        <p:xfrm>
          <a:off x="144593" y="3203799"/>
          <a:ext cx="3491303" cy="3451135"/>
        </p:xfrm>
        <a:graphic>
          <a:graphicData uri="http://schemas.openxmlformats.org/drawingml/2006/table">
            <a:tbl>
              <a:tblPr firstCol="1"/>
              <a:tblGrid>
                <a:gridCol w="3491303"/>
              </a:tblGrid>
              <a:tr h="975454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</a:t>
                      </a:r>
                      <a:r>
                        <a:rPr lang="ru-RU" sz="1800" b="1" i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материальной помощи семьям пострадавшим в результате пожара</a:t>
                      </a:r>
                      <a:endParaRPr lang="ru-RU" sz="18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5454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охране семьи и детства, выплаты в виде денежной компенсации, части родительской платы</a:t>
                      </a:r>
                      <a:endParaRPr lang="ru-RU" sz="18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3134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субсидии некоммерческим организациям</a:t>
                      </a:r>
                      <a:endParaRPr lang="ru-RU" sz="1800" b="1" i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75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Выплата Почетным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жителям района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635896" y="4253026"/>
            <a:ext cx="1009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1 690,4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777912" y="4725144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279516"/>
              </p:ext>
            </p:extLst>
          </p:nvPr>
        </p:nvGraphicFramePr>
        <p:xfrm>
          <a:off x="4776877" y="3212976"/>
          <a:ext cx="4259619" cy="3335083"/>
        </p:xfrm>
        <a:graphic>
          <a:graphicData uri="http://schemas.openxmlformats.org/drawingml/2006/table">
            <a:tbl>
              <a:tblPr/>
              <a:tblGrid>
                <a:gridCol w="4259619"/>
              </a:tblGrid>
              <a:tr h="56859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Выплаты получили 4 семьи 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591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Выплаты получили 377 родителей (законных представителей) детей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402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Районное отделение ВООВ, Районная организация ВОИ</a:t>
                      </a: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59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u="none" strike="noStrike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Два получателя</a:t>
                      </a:r>
                      <a:endParaRPr lang="ru-RU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Стрелка вправо 16"/>
          <p:cNvSpPr/>
          <p:nvPr/>
        </p:nvSpPr>
        <p:spPr>
          <a:xfrm>
            <a:off x="3777912" y="551723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79913" y="5117122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764,6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66488" y="5837202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22,0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777912" y="6165304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25144"/>
            <a:ext cx="1027029" cy="6480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3777912" y="3573016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779913" y="3140968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4"/>
            <a:ext cx="3203848" cy="22656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617" y="476672"/>
            <a:ext cx="863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ФИЗИЧЕСКУЮ КУЛЬТУРУ И СПОРТ,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608952"/>
              </p:ext>
            </p:extLst>
          </p:nvPr>
        </p:nvGraphicFramePr>
        <p:xfrm>
          <a:off x="210866" y="836712"/>
          <a:ext cx="8780977" cy="1664582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0220"/>
                <a:gridCol w="1019199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физкультуру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спорт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23 898,6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154 710,6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73 148,6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47,3%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3 раза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3028890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33236"/>
              </p:ext>
            </p:extLst>
          </p:nvPr>
        </p:nvGraphicFramePr>
        <p:xfrm>
          <a:off x="144593" y="3378672"/>
          <a:ext cx="2745055" cy="3362696"/>
        </p:xfrm>
        <a:graphic>
          <a:graphicData uri="http://schemas.openxmlformats.org/drawingml/2006/table">
            <a:tbl>
              <a:tblPr firstCol="1"/>
              <a:tblGrid>
                <a:gridCol w="2745055"/>
              </a:tblGrid>
              <a:tr h="16813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увеличению уровня вовлеченности населения в систематические занятия физкультурой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1348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 по развитию инфраструктуры, строительство и реконструкция спортивных объектов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89648" y="3429000"/>
            <a:ext cx="962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443,6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985824" y="3829110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904101"/>
              </p:ext>
            </p:extLst>
          </p:nvPr>
        </p:nvGraphicFramePr>
        <p:xfrm>
          <a:off x="4067943" y="3501008"/>
          <a:ext cx="4968553" cy="3072200"/>
        </p:xfrm>
        <a:graphic>
          <a:graphicData uri="http://schemas.openxmlformats.org/drawingml/2006/table">
            <a:tbl>
              <a:tblPr/>
              <a:tblGrid>
                <a:gridCol w="4968553"/>
              </a:tblGrid>
              <a:tr h="568591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в области спорта и физической культуры, приобретение спортивного,  мягкого  инвентаря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1075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на территории района по месту жительства и (или) по месту отдыха организованных занятий граждан физической культурой и спортом, в рамках реализации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проекта «Народный тренер»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объекта "Физкультурно-оздоровительный комплекс в с. им. Бабушкина Вологодской области"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Стрелка вправо 16"/>
          <p:cNvSpPr/>
          <p:nvPr/>
        </p:nvSpPr>
        <p:spPr>
          <a:xfrm>
            <a:off x="2987824" y="4869160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993995" y="4541058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333,3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868" y="5445224"/>
            <a:ext cx="1082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72 371,7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985824" y="5877272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4593" y="2420888"/>
            <a:ext cx="8815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В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2022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году проведено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53 спортивных мероприятия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Охват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жителей составил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5 391 человека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(их них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1 544 дети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741" t="741" r="518" b="77481"/>
          <a:stretch/>
        </p:blipFill>
        <p:spPr>
          <a:xfrm>
            <a:off x="8316416" y="2564904"/>
            <a:ext cx="662984" cy="86246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8211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620688"/>
            <a:ext cx="9144000" cy="6477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ИСПОЛНЕНИЕ РАЙОННОГО БЮДЖЕТА ЗА 2022 ГОД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spcBef>
                <a:spcPct val="0"/>
              </a:spcBef>
              <a:defRPr/>
            </a:pPr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Times New Roman" pitchFamily="18" charset="0"/>
              </a:rPr>
              <a:t>ОБЕСПЕЧЕНА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СБАЛАНСИРОВАННОСТЬ И УСТОЙЧИВОСТЬ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РАЙОННОГО БЮДЖЕТА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422" y="1483745"/>
            <a:ext cx="86920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Принятые на протяжении последних лет меры по росту доходного потенциала позволили обеспечить прирост доходной базы районного бюджета в 2022 году на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132,7 млн. рублей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или на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23,3%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 уровню 2021 года. 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Рост расходов к уровню 2021 года составил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99,2 млн. рублей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или18,0%.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Районный бюджет исполнен с профицитом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49,7 млн. рублей.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По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состоянию на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01.01.2023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г. просроченная кредиторская задолженность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 района отсутствует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   По состоянию на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01.01.2023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г. муниципальный долг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 района отсутствует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324331"/>
              </p:ext>
            </p:extLst>
          </p:nvPr>
        </p:nvGraphicFramePr>
        <p:xfrm>
          <a:off x="323528" y="4254052"/>
          <a:ext cx="7416824" cy="2415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487386" y="3791680"/>
            <a:ext cx="110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043608" y="3791680"/>
            <a:ext cx="1152128" cy="288032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446165" y="3844757"/>
            <a:ext cx="1152128" cy="288032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796136" y="5207755"/>
            <a:ext cx="1152128" cy="288032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83966" y="4787901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исполнения в 2022 году  91,0%</a:t>
            </a:r>
            <a:endParaRPr lang="ru-RU" sz="1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2510" y="4787901"/>
            <a:ext cx="841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исполнения в 2022 году  88,5%</a:t>
            </a:r>
            <a:endParaRPr lang="ru-RU" sz="1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4115148"/>
            <a:ext cx="976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+132,7</a:t>
            </a:r>
            <a:endParaRPr lang="ru-RU" sz="1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8911" y="4117423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+99,2</a:t>
            </a:r>
            <a:endParaRPr lang="ru-RU" sz="1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160" y="4972567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+49,7</a:t>
            </a:r>
            <a:endParaRPr lang="ru-RU" sz="1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6296" y="4293096"/>
            <a:ext cx="1656184" cy="981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613925"/>
              </p:ext>
            </p:extLst>
          </p:nvPr>
        </p:nvGraphicFramePr>
        <p:xfrm>
          <a:off x="3447298" y="3603833"/>
          <a:ext cx="5550275" cy="3109311"/>
        </p:xfrm>
        <a:graphic>
          <a:graphicData uri="http://schemas.openxmlformats.org/drawingml/2006/table">
            <a:tbl>
              <a:tblPr/>
              <a:tblGrid>
                <a:gridCol w="5550275"/>
              </a:tblGrid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сельских поселений</a:t>
                      </a:r>
                    </a:p>
                    <a:p>
                      <a:pPr algn="just" fontAlgn="b"/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922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поддержку мер по обеспечению сбалансированности бюджетов сельских поселений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859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выравнивание обеспеченности сельских поселений по реализации расходных обязательств в части обеспечения выплаты заработной платы работникам муниципальных учреждений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661" y="548680"/>
            <a:ext cx="8991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МЕЖБЮДЖЕТНЫЕ ТРАНСФЕРТЫ ОБЩЕГО ХАРАКТЕРА БЮДЖЕТАМ СУБЪЕКТОВ РФ И МУНИЦИПАЛЬНЫХ ОБРАЗОВАНИЙ, 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695987"/>
              </p:ext>
            </p:extLst>
          </p:nvPr>
        </p:nvGraphicFramePr>
        <p:xfrm>
          <a:off x="210866" y="1124744"/>
          <a:ext cx="8780977" cy="2030342"/>
        </p:xfrm>
        <a:graphic>
          <a:graphicData uri="http://schemas.openxmlformats.org/drawingml/2006/table">
            <a:tbl>
              <a:tblPr/>
              <a:tblGrid>
                <a:gridCol w="4046359"/>
                <a:gridCol w="957936"/>
                <a:gridCol w="957936"/>
                <a:gridCol w="919183"/>
                <a:gridCol w="1010236"/>
                <a:gridCol w="889327"/>
              </a:tblGrid>
              <a:tr h="569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бюджета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552 150,6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735 673,3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651 356,8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на </a:t>
                      </a:r>
                      <a:r>
                        <a:rPr lang="ru-RU" alt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РФ и муниципальных образований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34 429,6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35 567,5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35 567,5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5,5%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2413" y="3100898"/>
            <a:ext cx="8348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Основные направления расходов в 2022 году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255891"/>
              </p:ext>
            </p:extLst>
          </p:nvPr>
        </p:nvGraphicFramePr>
        <p:xfrm>
          <a:off x="116661" y="3548975"/>
          <a:ext cx="2223091" cy="3070413"/>
        </p:xfrm>
        <a:graphic>
          <a:graphicData uri="http://schemas.openxmlformats.org/drawingml/2006/table">
            <a:tbl>
              <a:tblPr firstCol="1"/>
              <a:tblGrid>
                <a:gridCol w="2223091"/>
              </a:tblGrid>
              <a:tr h="14167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выравниванию бюджетной обеспеченности сельских поселений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167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поддержке мер по обеспечению сбалансированности бюджетов сельских поселений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87592" y="3676962"/>
            <a:ext cx="962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8 812,4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411760" y="4149080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11760" y="4941168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23477" y="4653136"/>
            <a:ext cx="1082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20 383,1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87595" y="5445224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6 372,0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411760" y="5805264"/>
            <a:ext cx="938104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9356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661" y="548680"/>
            <a:ext cx="89918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ФИНАНСОВАЯ ПОМОЩЬ СЕЛЬСКИМ ПОСЕЛЕНИЯМ, 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251228"/>
              </p:ext>
            </p:extLst>
          </p:nvPr>
        </p:nvGraphicFramePr>
        <p:xfrm>
          <a:off x="251521" y="1052736"/>
          <a:ext cx="8640959" cy="5053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7"/>
                <a:gridCol w="936104"/>
                <a:gridCol w="2088232"/>
                <a:gridCol w="1296144"/>
                <a:gridCol w="2088232"/>
              </a:tblGrid>
              <a:tr h="1368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Сельские поселения 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  сельских поселений 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 поселений за счет средств субвенции бюджетам сельских поселений на осуществление отдельных государственных полномочий в соответствии с законом </a:t>
                      </a:r>
                      <a:r>
                        <a:rPr lang="ru-RU" sz="12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" marR="6828" marT="68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поддержку мер по обеспечению сбалансированности местных бюджетов бюджетам сельских поселений 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" marR="6828" marT="68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на выравнивание обеспеченности сельских поселений по реализации расходных обязательств в части обеспечения выплаты заработной платы работникам муниципальных учреждений  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" marR="6828" marT="68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поселение Бабушкинское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1 561,1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613,2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4544,4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1666,5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Березниковское</a:t>
                      </a:r>
                      <a:r>
                        <a:rPr lang="ru-RU" sz="16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сельское поселение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351,1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2001,3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744,8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поселение </a:t>
                      </a:r>
                      <a:r>
                        <a:rPr lang="ru-RU" sz="1600" b="1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Миньковское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1 829,9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289,9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4387,9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1096,2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поселение </a:t>
                      </a:r>
                      <a:r>
                        <a:rPr lang="ru-RU" sz="1600" b="1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Подболотное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1 453,9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172,4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3232,4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1176,2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Рослятинское сельское поселение</a:t>
                      </a:r>
                      <a:endParaRPr lang="ru-RU" sz="16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1 767,3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229,1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3849,7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Тимановское</a:t>
                      </a:r>
                      <a:r>
                        <a:rPr lang="ru-RU" sz="16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сельское поселение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412,2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2367,4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629,3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7 375,5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1 436,9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20 383,1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6 372,0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3156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592" y="786190"/>
            <a:ext cx="8847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СОЦИАЛЬНО-ЗНАЧИМЫЕ ОБЪЕКТЫ В 2022 ГОДУ, 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716534"/>
              </p:ext>
            </p:extLst>
          </p:nvPr>
        </p:nvGraphicFramePr>
        <p:xfrm>
          <a:off x="251520" y="1206162"/>
          <a:ext cx="8740323" cy="5042823"/>
        </p:xfrm>
        <a:graphic>
          <a:graphicData uri="http://schemas.openxmlformats.org/drawingml/2006/table">
            <a:tbl>
              <a:tblPr/>
              <a:tblGrid>
                <a:gridCol w="3024336"/>
                <a:gridCol w="1008112"/>
                <a:gridCol w="936104"/>
                <a:gridCol w="864096"/>
                <a:gridCol w="2907675"/>
              </a:tblGrid>
              <a:tr h="278622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финансирования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отклонения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4306"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подъезда к земельным участкам в районе </a:t>
                      </a:r>
                      <a:r>
                        <a:rPr lang="ru-RU" sz="1600" b="1" i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мкр</a:t>
                      </a:r>
                      <a:r>
                        <a:rPr lang="ru-RU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Восточный </a:t>
                      </a:r>
                    </a:p>
                    <a:p>
                      <a:pPr algn="just"/>
                      <a:r>
                        <a:rPr lang="ru-RU" sz="1600" b="1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 им. Бабушкина (0,8 км)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1 260,7</a:t>
                      </a:r>
                    </a:p>
                    <a:p>
                      <a:pPr algn="ctr" fontAlgn="b"/>
                      <a:endParaRPr lang="ru-RU" sz="16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6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1 260,7</a:t>
                      </a:r>
                    </a:p>
                    <a:p>
                      <a:pPr algn="ctr" fontAlgn="b"/>
                      <a:endParaRPr lang="ru-RU" sz="16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6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  <a:p>
                      <a:pPr algn="ctr" fontAlgn="b"/>
                      <a:endParaRPr lang="ru-RU" sz="16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6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27">
                <a:tc>
                  <a:txBody>
                    <a:bodyPr/>
                    <a:lstStyle/>
                    <a:p>
                      <a:pPr algn="just" fontAlgn="b">
                        <a:lnSpc>
                          <a:spcPct val="100000"/>
                        </a:lnSpc>
                      </a:pPr>
                      <a:r>
                        <a:rPr kumimoji="0"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дорожного покрытия ул. Восточная</a:t>
                      </a:r>
                    </a:p>
                    <a:p>
                      <a:pPr algn="just" fontAlgn="b">
                        <a:lnSpc>
                          <a:spcPct val="100000"/>
                        </a:lnSpc>
                      </a:pPr>
                      <a:r>
                        <a:rPr kumimoji="0"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с. им. Бабушкина (0,8 км)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5 122,5</a:t>
                      </a:r>
                    </a:p>
                    <a:p>
                      <a:pPr algn="ctr" fontAlgn="b"/>
                      <a:endParaRPr lang="ru-RU" sz="16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6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5 122,5</a:t>
                      </a:r>
                    </a:p>
                    <a:p>
                      <a:pPr algn="ctr" fontAlgn="b"/>
                      <a:endParaRPr lang="ru-RU" sz="16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6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  <a:p>
                      <a:pPr algn="ctr" fontAlgn="b"/>
                      <a:endParaRPr lang="ru-RU" sz="16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6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1727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Благоустройство пешеходной зоны по ул. Школьная с. им. Бабушкина</a:t>
                      </a:r>
                      <a:r>
                        <a:rPr kumimoji="0" lang="ru-RU" sz="16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(0,58 км)</a:t>
                      </a:r>
                      <a:endParaRPr kumimoji="0" lang="ru-RU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6 051,7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6 051,7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  <a:p>
                      <a:pPr algn="ctr" fontAlgn="b"/>
                      <a:endParaRPr lang="ru-RU" sz="16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727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водопроводов д. Дудкино, д. </a:t>
                      </a:r>
                      <a:r>
                        <a:rPr kumimoji="0" lang="ru-RU" sz="14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Косиково</a:t>
                      </a:r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д. </a:t>
                      </a:r>
                      <a:r>
                        <a:rPr kumimoji="0" lang="ru-RU" sz="14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Кулибарово</a:t>
                      </a:r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ремонт павильонов артезианских скважин    д. </a:t>
                      </a:r>
                      <a:r>
                        <a:rPr kumimoji="0" lang="ru-RU" sz="14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Кулибарово</a:t>
                      </a:r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4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д.Глебково</a:t>
                      </a:r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д. </a:t>
                      </a:r>
                      <a:r>
                        <a:rPr kumimoji="0" lang="ru-RU" sz="14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Демьяновский</a:t>
                      </a:r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Погост,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Зайчики, с. Рослятино</a:t>
                      </a: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колодца на ул. Первомайская в с. Рослятино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6 897,8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6 897,8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4138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592" y="786190"/>
            <a:ext cx="8847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РАСХОДЫ НА СОЦИАЛЬНО-ЗНАЧИМЫЕ ОБЪЕКТЫ В 2022 ГОДУ, 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017309"/>
              </p:ext>
            </p:extLst>
          </p:nvPr>
        </p:nvGraphicFramePr>
        <p:xfrm>
          <a:off x="210861" y="1206162"/>
          <a:ext cx="8780982" cy="4709304"/>
        </p:xfrm>
        <a:graphic>
          <a:graphicData uri="http://schemas.openxmlformats.org/drawingml/2006/table">
            <a:tbl>
              <a:tblPr/>
              <a:tblGrid>
                <a:gridCol w="3064995"/>
                <a:gridCol w="1008112"/>
                <a:gridCol w="936104"/>
                <a:gridCol w="864096"/>
                <a:gridCol w="2907675"/>
              </a:tblGrid>
              <a:tr h="278622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финансирования</a:t>
                      </a:r>
                      <a:endParaRPr lang="ru-RU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отклонения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430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</a:t>
                      </a:r>
                      <a:r>
                        <a:rPr kumimoji="0" lang="ru-RU" sz="18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Миньковского</a:t>
                      </a:r>
                      <a:r>
                        <a:rPr kumimoji="0"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сельского филиала МБУК РДК</a:t>
                      </a:r>
                      <a:endParaRPr lang="ru-RU" sz="18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8 890,5</a:t>
                      </a:r>
                    </a:p>
                    <a:p>
                      <a:pPr algn="ctr" fontAlgn="b"/>
                      <a:endParaRPr lang="ru-RU" sz="18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8 890,5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27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</a:t>
                      </a:r>
                      <a:r>
                        <a:rPr kumimoji="0" lang="ru-RU" sz="18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Скоковского</a:t>
                      </a:r>
                      <a:r>
                        <a:rPr kumimoji="0"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сельского филиала МБУК РДК</a:t>
                      </a:r>
                      <a:endParaRPr lang="ru-RU" sz="18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9 413,4</a:t>
                      </a:r>
                    </a:p>
                    <a:p>
                      <a:pPr algn="ctr" fontAlgn="b"/>
                      <a:endParaRPr lang="ru-RU" sz="18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9 413,4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1727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ru-RU" sz="1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здания </a:t>
                      </a:r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МБУК «Районного исторического музея»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4 532,3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4 532,3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72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объекта "Физкультурно-оздоровительный комплекс в с. им. Бабушкина Вологодской области"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153 933,7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72 371,7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47,0%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Продление сроков исполнения контракта до 01 августа 2023 года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717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908727"/>
              </p:ext>
            </p:extLst>
          </p:nvPr>
        </p:nvGraphicFramePr>
        <p:xfrm>
          <a:off x="4355976" y="2060848"/>
          <a:ext cx="4696914" cy="3078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96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0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Palatino Linotype" pitchFamily="18" charset="0"/>
                        </a:rPr>
                        <a:t>5 716,8 тыс. руб</a:t>
                      </a:r>
                      <a:r>
                        <a:rPr lang="ru-RU" b="1" dirty="0" smtClean="0">
                          <a:latin typeface="Palatino Linotype" pitchFamily="18" charset="0"/>
                        </a:rPr>
                        <a:t>.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«ОБРАЗОВАНИЕ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»</a:t>
                      </a:r>
                      <a:endParaRPr lang="ru-RU" sz="18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r>
                        <a:rPr kumimoji="0" lang="ru-RU" sz="10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Региональный проект «Современная школа»</a:t>
                      </a:r>
                    </a:p>
                    <a:p>
                      <a:r>
                        <a:rPr lang="ru-RU" sz="1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alatino Linotype" pitchFamily="18" charset="0"/>
                        </a:rPr>
                        <a:t>Региональный проект «Цифровая образовательная среда»</a:t>
                      </a:r>
                    </a:p>
                    <a:p>
                      <a:r>
                        <a:rPr lang="ru-RU" sz="1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alatino Linotype" pitchFamily="18" charset="0"/>
                        </a:rPr>
                        <a:t>Региональный проект «Патриотическое воспитание граждан Российской Федерации (Вологодская область)»</a:t>
                      </a:r>
                      <a:endParaRPr lang="ru-RU" sz="10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687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Приобретены - компьютеры, периферийное и лабораторное оборудование</a:t>
                      </a:r>
                      <a:r>
                        <a:rPr lang="ru-RU" sz="12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кабинетов МБОУ «</a:t>
                      </a:r>
                      <a:r>
                        <a:rPr kumimoji="0" lang="ru-RU" sz="1200" b="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Миньковская</a:t>
                      </a:r>
                      <a:r>
                        <a:rPr lang="ru-RU" sz="12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СШ им. П.И. Беляева», МБОУ «</a:t>
                      </a:r>
                      <a:r>
                        <a:rPr lang="ru-RU" sz="1200" b="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Рослятинская</a:t>
                      </a:r>
                      <a:r>
                        <a:rPr lang="ru-RU" sz="1200" b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СОШ»; </a:t>
                      </a:r>
                      <a:r>
                        <a:rPr kumimoji="0" lang="ru-RU" sz="12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ноутбуки, компьютерные мыши и программное обеспечение для МБОУ «Бабушкинская СШ», </a:t>
                      </a:r>
                      <a:r>
                        <a:rPr lang="ru-RU" sz="1200" b="0" i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выплата заработной платы  с начислениями</a:t>
                      </a:r>
                      <a:r>
                        <a:rPr lang="ru-RU" sz="1200" b="0" i="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советникам директоров по воспитанию и взаимодействию с детскими общественными объединениями в общеобразовательных организациях района (5 человек); приобретены государственные символы РФ для общеобразовательных учреждений района (флаги уличные, флаги России протокольные,   гербы РФ большие и малые)</a:t>
                      </a:r>
                      <a:endParaRPr lang="ru-RU" sz="1200" b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17546"/>
              </p:ext>
            </p:extLst>
          </p:nvPr>
        </p:nvGraphicFramePr>
        <p:xfrm>
          <a:off x="179512" y="5095448"/>
          <a:ext cx="4032448" cy="1645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89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alatino Linotype" pitchFamily="18" charset="0"/>
                        </a:rPr>
                        <a:t>5 486,4 тыс. руб.</a:t>
                      </a:r>
                      <a:r>
                        <a:rPr lang="ru-RU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alatino Linotype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alatino Linotype" pitchFamily="18" charset="0"/>
                        </a:rPr>
                        <a:t>«ДЕМОГРАФИЯ»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r>
                        <a:rPr kumimoji="0" lang="ru-RU" sz="14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Региональный проект «Финансовая поддержка семей при рождении детей»</a:t>
                      </a:r>
                      <a:endParaRPr lang="ru-RU" sz="1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792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ru-RU" sz="12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Поддержка</a:t>
                      </a:r>
                      <a:r>
                        <a:rPr kumimoji="0" lang="ru-RU" sz="12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семей имеющих трех и более детей, в части предоставления денежной выплаты взамен земельного участка (выплату получили 26 семей)</a:t>
                      </a:r>
                      <a:endParaRPr kumimoji="0" lang="ru-RU" sz="1200" b="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6511" y="476672"/>
            <a:ext cx="9144001" cy="647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РЕАЛИЗАЦИЯ НАЦИОНАЛЬНЫХ ПРОЕКТОВ В 2022 ГОДУ, ТЫС. 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836712"/>
            <a:ext cx="2921063" cy="307777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4 - национальных проекта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836712"/>
            <a:ext cx="2745283" cy="307777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13 национальных проектов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980728"/>
            <a:ext cx="249299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УКАЗ ПРЕЗИДЕНТА РОССИЙСКОЙ ФЕДЕРАЦИИ № 204 от 07 мая 2018 года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1196752"/>
            <a:ext cx="5752426" cy="738664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20 886,1 тыс. руб. в том числе средства областного и федерального бюджетов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20 538,6 тыс. руб., или 98,3%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574705"/>
              </p:ext>
            </p:extLst>
          </p:nvPr>
        </p:nvGraphicFramePr>
        <p:xfrm>
          <a:off x="179512" y="2060848"/>
          <a:ext cx="4032448" cy="28041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0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alatino Linotype" pitchFamily="18" charset="0"/>
                        </a:rPr>
                        <a:t>8 583,3 тыс. руб.</a:t>
                      </a:r>
                      <a:r>
                        <a:rPr lang="ru-RU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alatino Linotype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alatino Linotype" pitchFamily="18" charset="0"/>
                        </a:rPr>
                        <a:t>«КУЛЬТУРА»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r>
                        <a:rPr kumimoji="0" lang="ru-RU" sz="14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Региональный проект «Культурная среда»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Palatino Linotype" pitchFamily="18" charset="0"/>
                        </a:rPr>
                        <a:t>Региональный проект «Творческие люди»</a:t>
                      </a:r>
                      <a:endParaRPr lang="ru-RU" sz="1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687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</a:t>
                      </a:r>
                      <a:r>
                        <a:rPr kumimoji="0" lang="ru-RU" sz="1400" b="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Миньковского</a:t>
                      </a:r>
                      <a:r>
                        <a:rPr kumimoji="0" lang="ru-RU" sz="14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сельского филиала МБУК РДК, капитальный ремонт </a:t>
                      </a:r>
                      <a:r>
                        <a:rPr kumimoji="0" lang="ru-RU" sz="1400" b="0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Скоковского</a:t>
                      </a:r>
                      <a:r>
                        <a:rPr kumimoji="0" lang="ru-RU" sz="14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сельского филиала МБУК РДК, </a:t>
                      </a:r>
                      <a:r>
                        <a:rPr kumimoji="0"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Государственная поддержка лучших сельских учреждений культуры - приобретены ноутбук и проектор в БРИМ, приобретены сценические костюмы для РДК, денежное поощрение работнику культуры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32856"/>
            <a:ext cx="680044" cy="5040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5334"/>
              </p:ext>
            </p:extLst>
          </p:nvPr>
        </p:nvGraphicFramePr>
        <p:xfrm>
          <a:off x="4355976" y="5202406"/>
          <a:ext cx="4696914" cy="146695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96914"/>
              </a:tblGrid>
              <a:tr h="64034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itchFamily="18" charset="0"/>
                        </a:rPr>
                        <a:t>1 099,6 тыс. руб.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«ЖИЛЬЕ И ГОРОДСКАЯ СРЕДА»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826605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Благоустройство дворовой территории многоквартирного жилого дома в с. им. Бабушкина ул. Первомайская д.16.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132856"/>
            <a:ext cx="619234" cy="5040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301208"/>
            <a:ext cx="648072" cy="4536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64" y="5373216"/>
            <a:ext cx="596957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617" y="2075364"/>
            <a:ext cx="84598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МУНИЦИПАЛЬНЫЙ ДОЛГ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НА 01.01.2023 ГОД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ОТСУТСВУЕТ</a:t>
            </a:r>
            <a:endParaRPr lang="ru-RU" altLang="ru-RU" sz="4000" b="1" dirty="0">
              <a:solidFill>
                <a:schemeClr val="bg2">
                  <a:lumMod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853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6641" y="1862822"/>
            <a:ext cx="79558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БЮДЖЕТ БАБУШКИНСКОГО МУНИЦИПАЛЬНОГО РАЙОНА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В 2022 ГОДУ ИСПОЛНЕН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С ПРОФИЦИТОМ 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49 705,0 ТЫС. РУБЛЕЙ</a:t>
            </a:r>
            <a:endParaRPr lang="ru-RU" altLang="ru-RU" sz="3600" b="1" dirty="0">
              <a:solidFill>
                <a:schemeClr val="bg2">
                  <a:lumMod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76" y="4431376"/>
            <a:ext cx="1156154" cy="108585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1" y="765076"/>
            <a:ext cx="9144001" cy="7917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КОНТАКТНАЯ ИНФОРМАЦИЯ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766" y="1340768"/>
            <a:ext cx="8939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«Бюджет для граждан» нацелен на получение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обратной связи от граждан.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228671"/>
            <a:ext cx="87775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Уважаемые жители Бабушкинского муниципального округа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Вологодской области!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Мы надеемся, что представленная информация оказалась полезной и помогла составить достоверное мнение об итогах исполнения районного бюджета Бабушкинского муниципального района за 2022 год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3689692"/>
            <a:ext cx="477988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По всем интересующим Вас вопросам, Вы можете обратиться в Финансовое управление администрации  Бабушкинского муниципального округа Вологодской области: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написать письмо или прийти лично по адресу: 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161350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, Вологодская область,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с.им. Бабушкина,  ул. Бабушкина, д.54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позвонить по телефону: +7 (81745) 2-14-64,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написать на электронную почту: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 </a:t>
            </a:r>
            <a:r>
              <a:rPr lang="en-US" sz="14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  <a:hlinkClick r:id="rId4"/>
              </a:rPr>
              <a:t>fin</a:t>
            </a:r>
            <a:r>
              <a:rPr lang="ru-RU" sz="14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  <a:hlinkClick r:id="rId4"/>
              </a:rPr>
              <a:t>02</a:t>
            </a:r>
            <a:r>
              <a:rPr lang="en-US" sz="14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  <a:hlinkClick r:id="rId4"/>
              </a:rPr>
              <a:t>@vologda.ru</a:t>
            </a:r>
            <a:endParaRPr lang="ru-RU" sz="1400" dirty="0" err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Palatino Linotype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Заместитель главы округа,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начальник Финансового управления администрации округа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Н.А. Андреева</a:t>
            </a:r>
            <a:endParaRPr lang="en-US" sz="1400" b="1" dirty="0" smtClean="0">
              <a:solidFill>
                <a:schemeClr val="bg2">
                  <a:lumMod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689692"/>
            <a:ext cx="2629526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Источники размещения информации о бюджете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Официальный сайт Администрации Бабушкинского муниципального округа: </a:t>
            </a:r>
          </a:p>
          <a:p>
            <a:pPr algn="ctr">
              <a:defRPr/>
            </a:pPr>
            <a:r>
              <a:rPr lang="en-US" sz="14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https://www.admbabush.ru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Palatino Linotype" pitchFamily="18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Официальное печатное издание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: </a:t>
            </a:r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официальный вестник Бабушкинского муниципального округа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400" spc="-5" dirty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/>
                <a:cs typeface="Palatino Linotype"/>
              </a:rPr>
              <a:t>Страница в соц.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/>
                <a:cs typeface="Palatino Linotype"/>
              </a:rPr>
              <a:t>сетях: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 </a:t>
            </a:r>
          </a:p>
          <a:p>
            <a:pPr algn="ctr">
              <a:defRPr/>
            </a:pPr>
            <a:r>
              <a:rPr lang="en-US" sz="1400" b="1" u="sng" dirty="0">
                <a:solidFill>
                  <a:schemeClr val="bg2">
                    <a:lumMod val="1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latino Linotype" pitchFamily="18" charset="0"/>
              </a:rPr>
              <a:t>https://vk.com/club188117613</a:t>
            </a:r>
            <a:endParaRPr lang="ru-RU" sz="1400" b="1" u="sng" dirty="0">
              <a:solidFill>
                <a:schemeClr val="bg2">
                  <a:lumMod val="1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Palatino Linotype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1600" u="sng" dirty="0">
              <a:solidFill>
                <a:schemeClr val="accent6">
                  <a:lumMod val="50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</a:t>
            </a:r>
            <a:r>
              <a:rPr lang="ru-RU" sz="12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администрации Бабушкинского муниципального округа Вологодской области</a:t>
            </a:r>
            <a:endParaRPr lang="ru-RU" sz="12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5" name="object 6"/>
          <p:cNvPicPr/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7965504" y="1654696"/>
            <a:ext cx="11430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5" y="11239"/>
            <a:ext cx="432048" cy="54345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7" y="908720"/>
            <a:ext cx="8668315" cy="6477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ИТОГИ ИСПОЛНЕНИЯ РАЙОННОГО БЮДЖЕТА 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ПО ДОХОДАМ ЗА 2022 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2132856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Динамика поступления налоговых и неналоговых доходов в районный бюджет за последние 6 лет;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Структура налоговых и неналоговых доходов в 2022 году по видам доходов;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Меры по укреплению доходного потенциала района принимаемые в 2022 году;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Безвозмездные поступления в бюджет Бабушкинского муниципального района.</a:t>
            </a:r>
          </a:p>
          <a:p>
            <a:pPr algn="just"/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0683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7" y="908720"/>
            <a:ext cx="8668315" cy="93610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ДИНАМИКА ПОСТУПЛЕНИЯ НАЛОГОВЫХ И НЕНАЛОГОВЫХ ДОХОДОВ В БЮДЖЕТ РАЙОНА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003619"/>
              </p:ext>
            </p:extLst>
          </p:nvPr>
        </p:nvGraphicFramePr>
        <p:xfrm>
          <a:off x="755576" y="3356992"/>
          <a:ext cx="7416824" cy="2991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04640337"/>
              </p:ext>
            </p:extLst>
          </p:nvPr>
        </p:nvGraphicFramePr>
        <p:xfrm>
          <a:off x="899592" y="2060848"/>
          <a:ext cx="7344816" cy="14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740352" y="1690935"/>
            <a:ext cx="110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414" r="78849" b="40879"/>
          <a:stretch/>
        </p:blipFill>
        <p:spPr>
          <a:xfrm>
            <a:off x="7740352" y="2060848"/>
            <a:ext cx="1265314" cy="1158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959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7" y="908720"/>
            <a:ext cx="8668315" cy="93610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4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СТРУКТУРА НАЛОГОВЫХ И НЕНАЛОГОВЫХ ДОХОДОВ ПО ВИДАМ НАЛОГОВ</a:t>
            </a:r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006087"/>
              </p:ext>
            </p:extLst>
          </p:nvPr>
        </p:nvGraphicFramePr>
        <p:xfrm>
          <a:off x="74961" y="2060848"/>
          <a:ext cx="8947174" cy="4522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170"/>
                <a:gridCol w="903605"/>
                <a:gridCol w="848360"/>
                <a:gridCol w="751204"/>
                <a:gridCol w="820420"/>
                <a:gridCol w="803275"/>
                <a:gridCol w="862965"/>
                <a:gridCol w="1146175"/>
              </a:tblGrid>
              <a:tr h="209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6854" algn="ctr">
                        <a:lnSpc>
                          <a:spcPts val="2155"/>
                        </a:lnSpc>
                        <a:spcBef>
                          <a:spcPts val="15"/>
                        </a:spcBef>
                      </a:pPr>
                      <a:r>
                        <a:rPr lang="ru-RU" sz="1900" b="1" spc="-4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"/>
                          <a:cs typeface="Cambria"/>
                        </a:rPr>
                        <a:t>2020 год</a:t>
                      </a:r>
                      <a:endParaRPr lang="ru-RU" sz="19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36854" algn="ctr">
                        <a:lnSpc>
                          <a:spcPts val="2155"/>
                        </a:lnSpc>
                        <a:spcBef>
                          <a:spcPts val="15"/>
                        </a:spcBef>
                      </a:pPr>
                      <a:r>
                        <a:rPr lang="ru-RU" sz="1900" b="1" spc="-4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"/>
                          <a:cs typeface="Cambria"/>
                        </a:rPr>
                        <a:t>2021</a:t>
                      </a:r>
                      <a:r>
                        <a:rPr lang="ru-RU" sz="1900" b="1" spc="-4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"/>
                          <a:cs typeface="Cambria"/>
                        </a:rPr>
                        <a:t> год</a:t>
                      </a:r>
                      <a:endParaRPr lang="ru-RU" sz="19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36854" algn="ctr">
                        <a:lnSpc>
                          <a:spcPts val="2155"/>
                        </a:lnSpc>
                        <a:spcBef>
                          <a:spcPts val="15"/>
                        </a:spcBef>
                      </a:pPr>
                      <a:r>
                        <a:rPr sz="1900" b="1" spc="-4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"/>
                          <a:cs typeface="Cambria"/>
                        </a:rPr>
                        <a:t>20</a:t>
                      </a:r>
                      <a:r>
                        <a:rPr lang="ru-RU" sz="1900" b="1" spc="-4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"/>
                          <a:cs typeface="Cambria"/>
                        </a:rPr>
                        <a:t>22 </a:t>
                      </a:r>
                      <a:r>
                        <a:rPr sz="1900" b="1" spc="-4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"/>
                          <a:cs typeface="Cambria"/>
                        </a:rPr>
                        <a:t>г</a:t>
                      </a:r>
                      <a:r>
                        <a:rPr lang="ru-RU" sz="1900" b="1" spc="-4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"/>
                          <a:cs typeface="Cambria"/>
                        </a:rPr>
                        <a:t>од</a:t>
                      </a:r>
                      <a:endParaRPr sz="19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36854">
                        <a:lnSpc>
                          <a:spcPts val="2155"/>
                        </a:lnSpc>
                        <a:spcBef>
                          <a:spcPts val="15"/>
                        </a:spcBef>
                      </a:pPr>
                      <a:endParaRPr sz="19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8364">
                <a:tc>
                  <a:txBody>
                    <a:bodyPr/>
                    <a:lstStyle/>
                    <a:p>
                      <a:pPr marL="742315">
                        <a:lnSpc>
                          <a:spcPts val="2120"/>
                        </a:lnSpc>
                      </a:pPr>
                      <a:r>
                        <a:rPr sz="1100" b="1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61594" indent="8636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  <a:r>
                        <a:rPr sz="11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sz="1100" spc="-5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1100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100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5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</a:t>
                      </a:r>
                      <a:r>
                        <a:rPr sz="11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11430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1465" marR="93345" indent="-22288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sz="1100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100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</a:t>
                      </a:r>
                      <a:r>
                        <a:rPr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 вес</a:t>
                      </a:r>
                    </a:p>
                  </a:txBody>
                  <a:tcPr marL="0" marR="0" marT="11430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84455" indent="8636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  <a:r>
                        <a:rPr sz="11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sz="1100" spc="-5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1100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100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5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</a:t>
                      </a:r>
                      <a:r>
                        <a:rPr sz="11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11430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4325" marR="113030" indent="-22288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sz="1100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100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</a:t>
                      </a:r>
                      <a:r>
                        <a:rPr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 вес</a:t>
                      </a:r>
                    </a:p>
                  </a:txBody>
                  <a:tcPr marL="0" marR="0" marT="11430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84455" indent="8636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  <a:r>
                        <a:rPr sz="11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sz="1100" spc="-5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1100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100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5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</a:t>
                      </a:r>
                      <a:r>
                        <a:rPr sz="11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11430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4325" marR="113030" indent="-22288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sz="1100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100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</a:t>
                      </a:r>
                      <a:r>
                        <a:rPr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  вес</a:t>
                      </a:r>
                    </a:p>
                  </a:txBody>
                  <a:tcPr marL="0" marR="0" marT="11430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168910" indent="698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  <a:r>
                        <a:rPr sz="1100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 </a:t>
                      </a:r>
                      <a:r>
                        <a:rPr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(сн</a:t>
                      </a:r>
                      <a:r>
                        <a:rPr sz="1100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</a:t>
                      </a:r>
                      <a:r>
                        <a:rPr sz="1100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я) к</a:t>
                      </a:r>
                    </a:p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sz="11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3048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4308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b="1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sz="1100" b="1" spc="-1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100" b="1" spc="-2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b="1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sz="1100" b="1" spc="-2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144,2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271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spc="-1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sz="11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271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166,7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271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spc="-1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271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180,6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271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spc="-1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2710" marB="0"/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08,3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2710" marB="0"/>
                </a:tc>
              </a:tr>
              <a:tr h="367169">
                <a:tc>
                  <a:txBody>
                    <a:bodyPr/>
                    <a:lstStyle/>
                    <a:p>
                      <a:pPr marL="3175" marR="1593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sz="1100" b="1" spc="-1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b="1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1100" b="1" spc="-3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b="1" spc="-2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sz="1100" b="1" spc="-4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b="1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 </a:t>
                      </a:r>
                      <a:r>
                        <a:rPr sz="1100" b="1" spc="-31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89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34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34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34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61,2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34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34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34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34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4308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00" b="1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r>
                        <a:rPr sz="1100" b="1" spc="-2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b="1" spc="-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1100" b="1" spc="-2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b="1" spc="-1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нефтепродукты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117,9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/>
                </a:tc>
              </a:tr>
              <a:tr h="374308">
                <a:tc>
                  <a:txBody>
                    <a:bodyPr/>
                    <a:lstStyle/>
                    <a:p>
                      <a:pPr marL="3175" marR="6121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100" b="1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взимаемый в связи с применением упрощенной системы</a:t>
                      </a:r>
                      <a:r>
                        <a:rPr lang="ru-RU" sz="1100" b="1" spc="-5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налогообложения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89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34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34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34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34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34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34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34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4004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ru-RU" sz="1100" b="1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2225" marB="0"/>
                </a:tc>
              </a:tr>
              <a:tr h="239680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100" b="1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73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89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89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89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89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89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89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89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4308">
                <a:tc>
                  <a:txBody>
                    <a:bodyPr/>
                    <a:lstStyle/>
                    <a:p>
                      <a:pPr marL="3175" marR="9645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/>
                </a:tc>
              </a:tr>
              <a:tr h="266198">
                <a:tc>
                  <a:txBody>
                    <a:bodyPr/>
                    <a:lstStyle/>
                    <a:p>
                      <a:pPr marL="3175" marR="9080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100" b="1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109,1%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6198">
                <a:tc>
                  <a:txBody>
                    <a:bodyPr/>
                    <a:lstStyle/>
                    <a:p>
                      <a:pPr marL="3175" marR="9080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100" b="1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noFill/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noFill/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noFill/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noFill/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noFill/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noFill/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174,1%</a:t>
                      </a:r>
                      <a:r>
                        <a:rPr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noFill/>
                  </a:tcPr>
                </a:tc>
              </a:tr>
              <a:tr h="266198">
                <a:tc>
                  <a:txBody>
                    <a:bodyPr/>
                    <a:lstStyle/>
                    <a:p>
                      <a:pPr marL="3175" marR="9080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налоговые </a:t>
                      </a:r>
                      <a:r>
                        <a:rPr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100" b="1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b="1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sz="1100" b="1" spc="-5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b="1" spc="-2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100" spc="-15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r>
                        <a:rPr sz="1100" spc="-1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100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398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0352" y="1376772"/>
            <a:ext cx="110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8429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3999" cy="62373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3" y="66826"/>
            <a:ext cx="432048" cy="54345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3321" y="764704"/>
            <a:ext cx="8668315" cy="93610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УКРЕПЛЕНИЕ ДОХОДНОГО ПОТЕНЦИАЛА РАЙОНА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74290396"/>
              </p:ext>
            </p:extLst>
          </p:nvPr>
        </p:nvGraphicFramePr>
        <p:xfrm>
          <a:off x="0" y="2780928"/>
          <a:ext cx="4704184" cy="152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130704860"/>
              </p:ext>
            </p:extLst>
          </p:nvPr>
        </p:nvGraphicFramePr>
        <p:xfrm>
          <a:off x="4299509" y="2780928"/>
          <a:ext cx="4704184" cy="152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797620725"/>
              </p:ext>
            </p:extLst>
          </p:nvPr>
        </p:nvGraphicFramePr>
        <p:xfrm>
          <a:off x="2145386" y="4653136"/>
          <a:ext cx="4704184" cy="152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15616" y="134076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Межведомственное взаимодействие по вопросам легализации объектов налогообложения, сокращения задолженности, повышения эффективности муниципальной собственности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Финансовое управление администрации Бабушкинского муниципального округа Вологодской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941168"/>
            <a:ext cx="187248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30">
      <a:dk1>
        <a:sysClr val="windowText" lastClr="000000"/>
      </a:dk1>
      <a:lt1>
        <a:sysClr val="window" lastClr="FFFFFF"/>
      </a:lt1>
      <a:dk2>
        <a:srgbClr val="00B050"/>
      </a:dk2>
      <a:lt2>
        <a:srgbClr val="CCDDEA"/>
      </a:lt2>
      <a:accent1>
        <a:srgbClr val="FDA023"/>
      </a:accent1>
      <a:accent2>
        <a:srgbClr val="0070C0"/>
      </a:accent2>
      <a:accent3>
        <a:srgbClr val="71685C"/>
      </a:accent3>
      <a:accent4>
        <a:srgbClr val="0C171F"/>
      </a:accent4>
      <a:accent5>
        <a:srgbClr val="EB5605"/>
      </a:accent5>
      <a:accent6>
        <a:srgbClr val="0C171F"/>
      </a:accent6>
      <a:hlink>
        <a:srgbClr val="D83E2C"/>
      </a:hlink>
      <a:folHlink>
        <a:srgbClr val="ED7D2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13829</TotalTime>
  <Words>7946</Words>
  <Application>Microsoft Office PowerPoint</Application>
  <PresentationFormat>Экран (4:3)</PresentationFormat>
  <Paragraphs>2008</Paragraphs>
  <Slides>57</Slides>
  <Notes>54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Городская</vt:lpstr>
      <vt:lpstr>Бюджет для граждан к проекту решения Представительного Собрания Бабушкинского муниципального района «Об исполнении районного бюджета за 2022 год»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Алексеевна Андреева</dc:creator>
  <cp:lastModifiedBy>USER</cp:lastModifiedBy>
  <cp:revision>1050</cp:revision>
  <cp:lastPrinted>2023-03-23T13:55:49Z</cp:lastPrinted>
  <dcterms:created xsi:type="dcterms:W3CDTF">2018-08-02T11:15:07Z</dcterms:created>
  <dcterms:modified xsi:type="dcterms:W3CDTF">2023-03-30T13:36:34Z</dcterms:modified>
</cp:coreProperties>
</file>